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6" r:id="rId3"/>
    <p:sldId id="257" r:id="rId4"/>
    <p:sldId id="262" r:id="rId5"/>
    <p:sldId id="263" r:id="rId6"/>
    <p:sldId id="260" r:id="rId7"/>
    <p:sldId id="273" r:id="rId8"/>
    <p:sldId id="276" r:id="rId9"/>
    <p:sldId id="265" r:id="rId10"/>
    <p:sldId id="264" r:id="rId11"/>
    <p:sldId id="275" r:id="rId12"/>
    <p:sldId id="272" r:id="rId13"/>
    <p:sldId id="258" r:id="rId14"/>
    <p:sldId id="269" r:id="rId15"/>
    <p:sldId id="274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s531059_1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762"/>
            <a:ext cx="9396536" cy="685876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214414" y="285728"/>
            <a:ext cx="678661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Monotype Corsiva" pitchFamily="66" charset="0"/>
              </a:rPr>
              <a:t>Муниципальное дошкольное образовательное учреждение 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Monotype Corsiva" pitchFamily="66" charset="0"/>
              </a:rPr>
              <a:t>«Детский сад  №3 </a:t>
            </a:r>
            <a:r>
              <a:rPr lang="ru-RU" dirty="0" err="1" smtClean="0">
                <a:solidFill>
                  <a:srgbClr val="002060"/>
                </a:solidFill>
                <a:latin typeface="Monotype Corsiva" pitchFamily="66" charset="0"/>
              </a:rPr>
              <a:t>Сонковского</a:t>
            </a:r>
            <a:r>
              <a:rPr lang="ru-RU" dirty="0" smtClean="0">
                <a:solidFill>
                  <a:srgbClr val="002060"/>
                </a:solidFill>
                <a:latin typeface="Monotype Corsiva" pitchFamily="66" charset="0"/>
              </a:rPr>
              <a:t> района Тверской области»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071538" y="1857364"/>
            <a:ext cx="764386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«Экспериментирование- одна из форм развития познавательно-исследовательской деятельности </a:t>
            </a:r>
          </a:p>
          <a:p>
            <a:pPr algn="ctr"/>
            <a:r>
              <a:rPr lang="ru-RU" sz="28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младшей группе»</a:t>
            </a:r>
            <a:endParaRPr lang="ru-RU" sz="280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143372" y="514351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i="1" dirty="0" smtClean="0">
                <a:solidFill>
                  <a:srgbClr val="002060"/>
                </a:solidFill>
                <a:latin typeface="Monotype Corsiva" pitchFamily="66" charset="0"/>
              </a:rPr>
              <a:t>Выполнила: воспитатель </a:t>
            </a:r>
          </a:p>
          <a:p>
            <a:pPr algn="ctr"/>
            <a:r>
              <a:rPr lang="ru-RU" i="1" dirty="0" smtClean="0">
                <a:solidFill>
                  <a:srgbClr val="002060"/>
                </a:solidFill>
                <a:latin typeface="Monotype Corsiva" pitchFamily="66" charset="0"/>
              </a:rPr>
              <a:t>Симакова Любовь Юрьевна</a:t>
            </a:r>
            <a:endParaRPr lang="ru-RU" i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s531059_1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71538" y="428604"/>
            <a:ext cx="77867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b="1" dirty="0" smtClean="0">
                <a:solidFill>
                  <a:srgbClr val="0070C0"/>
                </a:solidFill>
              </a:rPr>
              <a:t>«Тонет- Не тонет»</a:t>
            </a:r>
            <a:endParaRPr lang="ru-RU" sz="2400" b="1" i="1" dirty="0" smtClean="0">
              <a:ln w="9525">
                <a:solidFill>
                  <a:schemeClr val="bg1"/>
                </a:solidFill>
                <a:prstDash val="solid"/>
              </a:ln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1538" y="3286124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20210111_102249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 rot="5400000">
            <a:off x="1566104" y="1538352"/>
            <a:ext cx="3240360" cy="3853304"/>
          </a:xfrm>
          <a:prstGeom prst="rect">
            <a:avLst/>
          </a:prstGeom>
          <a:ln w="57150">
            <a:solidFill>
              <a:srgbClr val="FF0000"/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2286000" y="1052737"/>
            <a:ext cx="4572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i="1" dirty="0" smtClean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Дать представление о предметах, которые тонут или не тонут в воде</a:t>
            </a:r>
          </a:p>
        </p:txBody>
      </p:sp>
      <p:pic>
        <p:nvPicPr>
          <p:cNvPr id="10" name="Рисунок 9" descr="C:\Users\1\Pictures\2021-04-24 космос\космос 02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4088" y="3284984"/>
            <a:ext cx="3168352" cy="3168352"/>
          </a:xfrm>
          <a:prstGeom prst="rect">
            <a:avLst/>
          </a:prstGeom>
          <a:noFill/>
          <a:ln w="57150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s531059_1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71538" y="428604"/>
            <a:ext cx="77867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b="1" dirty="0" smtClean="0">
                <a:solidFill>
                  <a:srgbClr val="0070C0"/>
                </a:solidFill>
              </a:rPr>
              <a:t>«Кораблик»</a:t>
            </a:r>
            <a:endParaRPr lang="ru-RU" sz="2400" b="1" i="1" dirty="0" smtClean="0">
              <a:ln w="9525">
                <a:solidFill>
                  <a:schemeClr val="bg1"/>
                </a:solidFill>
                <a:prstDash val="solid"/>
              </a:ln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1538" y="3286124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86000" y="1052737"/>
            <a:ext cx="4572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i="1" dirty="0" smtClean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Дать представление о том ,что бумага не тонет в воде</a:t>
            </a:r>
          </a:p>
        </p:txBody>
      </p:sp>
      <p:pic>
        <p:nvPicPr>
          <p:cNvPr id="7" name="Рисунок 6" descr="C:\Users\1\Pictures\2021-04-24 космос\космос 00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50453">
            <a:off x="3040743" y="2063767"/>
            <a:ext cx="3744416" cy="3452212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s531059_1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 descr="F:\фото для Любы  К\IMG_399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576111">
            <a:off x="1181906" y="2626122"/>
            <a:ext cx="3168622" cy="3049342"/>
          </a:xfrm>
          <a:prstGeom prst="rect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</p:spPr>
      </p:pic>
      <p:pic>
        <p:nvPicPr>
          <p:cNvPr id="7" name="Рисунок 6" descr="F:\фото для Любы  К\IMG_399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780886">
            <a:off x="5121950" y="2689340"/>
            <a:ext cx="3672408" cy="2979418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3295208" y="692696"/>
            <a:ext cx="38690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«Разноцветная водичка»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835696" y="1340768"/>
            <a:ext cx="57606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n w="0"/>
                <a:latin typeface="Times New Roman" pitchFamily="18" charset="0"/>
                <a:cs typeface="Times New Roman" pitchFamily="18" charset="0"/>
              </a:rPr>
              <a:t>Дать представление о том, что вода не имеет цвета, </a:t>
            </a:r>
          </a:p>
          <a:p>
            <a:pPr algn="ctr"/>
            <a:r>
              <a:rPr lang="ru-RU" sz="2000" dirty="0" smtClean="0">
                <a:ln w="0"/>
                <a:latin typeface="Times New Roman" pitchFamily="18" charset="0"/>
                <a:cs typeface="Times New Roman" pitchFamily="18" charset="0"/>
              </a:rPr>
              <a:t>но ее можно покрасить</a:t>
            </a:r>
            <a:endParaRPr lang="ru-RU" sz="2000" dirty="0">
              <a:ln w="0"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s531059_1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00100" y="357166"/>
            <a:ext cx="7786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</a:t>
            </a:r>
            <a:endParaRPr lang="ru-RU" dirty="0"/>
          </a:p>
        </p:txBody>
      </p:sp>
      <p:pic>
        <p:nvPicPr>
          <p:cNvPr id="13" name="Рисунок 12" descr="C:\Users\1\Pictures\2021-04-04 эксперементирование\эксперементирование 09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556792"/>
            <a:ext cx="4104456" cy="4824536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17" name="Рисунок 16" descr="F:\фото для Любы  К\IMG_394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084929">
            <a:off x="1173530" y="2362998"/>
            <a:ext cx="3066355" cy="2750424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2915816" y="332656"/>
            <a:ext cx="309634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«Поймаем воздух»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691680" y="836713"/>
            <a:ext cx="56166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n w="0"/>
                <a:latin typeface="Times New Roman" pitchFamily="18" charset="0"/>
                <a:cs typeface="Times New Roman" pitchFamily="18" charset="0"/>
              </a:rPr>
              <a:t>Дать </a:t>
            </a:r>
            <a:r>
              <a:rPr lang="ru-RU" sz="2000" i="1" dirty="0" smtClean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представление</a:t>
            </a:r>
            <a:r>
              <a:rPr lang="ru-RU" sz="2000" dirty="0" smtClean="0">
                <a:ln w="0"/>
                <a:latin typeface="Times New Roman" pitchFamily="18" charset="0"/>
                <a:cs typeface="Times New Roman" pitchFamily="18" charset="0"/>
              </a:rPr>
              <a:t> о том, что воздух не виден.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s531059_1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71538" y="1500174"/>
            <a:ext cx="757242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Специально организованная опытно-экспериментальная деятельность позволяет воспитанникам самим добывать информацию об изучаемых явлениях или объектах, а педагогу – сделать процесс обучения максимально эффективным и более полно удовлетворяющим естественную любознательность дошкольников.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Детское экспериментирование – ведущий метод в познавательно-исследовательской деятельности дошкольников.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Использование опытно-экспериментальной деятельности в педагогической практике является эффективным и необходимым для развития у дошкольников исследовательской деятельности, познавательного интереса, увеличения объема знаний и умения владеть этими знаниями.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42976" y="857232"/>
            <a:ext cx="7143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Monotype Corsiva" pitchFamily="66" charset="0"/>
              </a:rPr>
              <a:t>Вывод:</a:t>
            </a:r>
            <a:endParaRPr lang="ru-RU" sz="32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s531059_1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00100" y="357166"/>
            <a:ext cx="7786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95736" y="1052736"/>
            <a:ext cx="532859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B0F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60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B0F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15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27313" y="3501008"/>
            <a:ext cx="4286250" cy="2520280"/>
          </a:xfrm>
          <a:prstGeom prst="rect">
            <a:avLst/>
          </a:prstGeom>
          <a:noFill/>
          <a:ln w="571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s531059_1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285852" y="1857364"/>
            <a:ext cx="7429552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algn="just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Образовательные:</a:t>
            </a:r>
            <a:r>
              <a:rPr lang="ru-RU" dirty="0" smtClean="0">
                <a:latin typeface="Times New Roman"/>
                <a:ea typeface="Calibri"/>
              </a:rPr>
              <a:t> формировать первичные представления об объектах окружающего мира посредством экспериментирования. </a:t>
            </a:r>
          </a:p>
          <a:p>
            <a:pPr algn="just"/>
            <a:endParaRPr lang="ru-RU" dirty="0" smtClean="0">
              <a:latin typeface="Times New Roman"/>
              <a:ea typeface="Calibri"/>
            </a:endParaRPr>
          </a:p>
          <a:p>
            <a:pPr algn="just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Развивающие: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азвивать познавательно-исследовательскую деятельность дошкольников раннего возраста при ознакомлении с природой, с предметами ближайшего окружения, развивать сенсорные способности.</a:t>
            </a:r>
          </a:p>
          <a:p>
            <a:pPr algn="just"/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just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Воспитательные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у детей желание </a:t>
            </a:r>
            <a:r>
              <a:rPr lang="ru-RU" dirty="0" smtClean="0">
                <a:latin typeface="Times New Roman"/>
                <a:ea typeface="Calibri"/>
              </a:rPr>
              <a:t>понимать и выполнять элементарные инструкции воспитателя при выполнении эксперимента с предметами ближайшего окружения, воспитывать самостоятельность и активность.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31640" y="785794"/>
            <a:ext cx="731232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любознательности, познавательной активности у детей.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s531059_1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71604" y="1214422"/>
            <a:ext cx="65722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      </a:t>
            </a:r>
            <a:endParaRPr lang="ru-RU" sz="2800" dirty="0" smtClean="0">
              <a:solidFill>
                <a:schemeClr val="bg2">
                  <a:lumMod val="25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87624" y="1124744"/>
            <a:ext cx="676875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  занятия;</a:t>
            </a:r>
          </a:p>
          <a:p>
            <a:pPr eaLnBrk="0" hangingPunct="0"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 беседы;</a:t>
            </a:r>
          </a:p>
          <a:p>
            <a:pPr eaLnBrk="0" hangingPunct="0"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экспериментирование;</a:t>
            </a:r>
          </a:p>
          <a:p>
            <a:pPr eaLnBrk="0" hangingPunct="0"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исследовательская деятельность;</a:t>
            </a:r>
          </a:p>
          <a:p>
            <a:pPr eaLnBrk="0" hangingPunct="0"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 дидактические и развивающие игры, упражнения;</a:t>
            </a:r>
          </a:p>
          <a:p>
            <a:pPr eaLnBrk="0" hangingPunct="0"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рассматривание ;</a:t>
            </a:r>
          </a:p>
          <a:p>
            <a:pPr eaLnBrk="0" hangingPunct="0"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 наблюдения за живыми</a:t>
            </a:r>
          </a:p>
          <a:p>
            <a:pPr eaLnBrk="0" hangingPunct="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объектами и явлениями природы;</a:t>
            </a:r>
          </a:p>
          <a:p>
            <a:pPr eaLnBrk="0" hangingPunct="0"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 экскурсии и целевые прогулки;</a:t>
            </a:r>
          </a:p>
          <a:p>
            <a:pPr eaLnBrk="0" hangingPunct="0"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 работа в уголках природы;</a:t>
            </a:r>
          </a:p>
          <a:p>
            <a:pPr eaLnBrk="0" hangingPunct="0"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 экскурсии и целевые прогулки;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/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создание коллекций;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проектная деятельность; 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проблемные ситуации.</a:t>
            </a:r>
            <a:endParaRPr lang="ru-RU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286000" y="476673"/>
            <a:ext cx="4572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/>
            <a:r>
              <a:rPr lang="ru-RU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Формы работы по познавательно –исследовательской деятельности</a:t>
            </a:r>
          </a:p>
        </p:txBody>
      </p:sp>
      <p:pic>
        <p:nvPicPr>
          <p:cNvPr id="9" name="Picture 2" descr="Дети делая науку экспериментируют и устанавливают Beakers Иллюстрация  вектора - иллюстрации насчитывающей экспериментируют, дети: 83360398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501395">
            <a:off x="4958079" y="3572226"/>
            <a:ext cx="3477985" cy="2616183"/>
          </a:xfrm>
          <a:prstGeom prst="rect">
            <a:avLst/>
          </a:prstGeom>
          <a:noFill/>
          <a:ln w="57150">
            <a:solidFill>
              <a:srgbClr val="7030A0"/>
            </a:solidFill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s531059_1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35396"/>
            <a:ext cx="9324528" cy="69933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14348" y="285728"/>
            <a:ext cx="82153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40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31640" y="260649"/>
            <a:ext cx="67687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Основные характеристики детского экспериментирования:</a:t>
            </a:r>
            <a:endParaRPr lang="ru-RU" sz="20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31640" y="1052736"/>
            <a:ext cx="648072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b="1" dirty="0" smtClean="0">
                <a:solidFill>
                  <a:srgbClr val="FF0000"/>
                </a:solidFill>
              </a:rPr>
              <a:t>1.Детское экспериментирование </a:t>
            </a:r>
            <a:r>
              <a:rPr lang="ru-RU" dirty="0" smtClean="0"/>
              <a:t>- особая форма поисковой деятельности в которой наиболее ярко выражены процессы </a:t>
            </a:r>
            <a:r>
              <a:rPr lang="ru-RU" dirty="0" err="1" smtClean="0"/>
              <a:t>целеобразования</a:t>
            </a:r>
            <a:r>
              <a:rPr lang="ru-RU" dirty="0" smtClean="0"/>
              <a:t>, </a:t>
            </a:r>
            <a:r>
              <a:rPr lang="ru-RU" dirty="0" err="1" smtClean="0"/>
              <a:t>процессы</a:t>
            </a:r>
            <a:r>
              <a:rPr lang="ru-RU" dirty="0" smtClean="0"/>
              <a:t> возникновения и развития новых мотивов личности, лежащих в основе саморазвития, самодвижения.</a:t>
            </a:r>
          </a:p>
          <a:p>
            <a:pPr algn="just">
              <a:buNone/>
            </a:pPr>
            <a:r>
              <a:rPr lang="ru-RU" b="1" dirty="0" smtClean="0">
                <a:solidFill>
                  <a:srgbClr val="FF0000"/>
                </a:solidFill>
              </a:rPr>
              <a:t>2.Формы экспериментирования </a:t>
            </a:r>
            <a:r>
              <a:rPr lang="ru-RU" dirty="0" smtClean="0"/>
              <a:t>– (познавательная, продуктивная). В детском экспериментировании наиболее мощно проявляется собственная активность детей, направлено на получение:</a:t>
            </a:r>
          </a:p>
          <a:p>
            <a:pPr algn="just">
              <a:buClr>
                <a:srgbClr val="FF0000"/>
              </a:buClr>
              <a:buFont typeface="Wingdings" pitchFamily="2" charset="2"/>
              <a:buChar char="ü"/>
            </a:pPr>
            <a:r>
              <a:rPr lang="ru-RU" dirty="0" smtClean="0"/>
              <a:t>Новых сведений, новых знаний (познавательная форма);</a:t>
            </a:r>
          </a:p>
          <a:p>
            <a:pPr algn="just">
              <a:buClr>
                <a:srgbClr val="FF0000"/>
              </a:buClr>
              <a:buFont typeface="Wingdings" pitchFamily="2" charset="2"/>
              <a:buChar char="ü"/>
            </a:pPr>
            <a:r>
              <a:rPr lang="ru-RU" dirty="0" smtClean="0"/>
              <a:t>На получение продуктов творчества (продуктивная форма).</a:t>
            </a:r>
          </a:p>
          <a:p>
            <a:pPr algn="just">
              <a:buClr>
                <a:srgbClr val="FF0000"/>
              </a:buClr>
            </a:pPr>
            <a:r>
              <a:rPr lang="ru-RU" b="1" dirty="0" smtClean="0">
                <a:solidFill>
                  <a:srgbClr val="FF0000"/>
                </a:solidFill>
              </a:rPr>
              <a:t>3.Детское экспериментирование- </a:t>
            </a:r>
            <a:r>
              <a:rPr lang="ru-RU" dirty="0" smtClean="0"/>
              <a:t>стержень любого процесса детского творчества.</a:t>
            </a:r>
          </a:p>
          <a:p>
            <a:pPr algn="just">
              <a:buClr>
                <a:srgbClr val="FF0000"/>
              </a:buClr>
            </a:pPr>
            <a:r>
              <a:rPr lang="ru-RU" b="1" dirty="0" smtClean="0">
                <a:solidFill>
                  <a:srgbClr val="FF0000"/>
                </a:solidFill>
              </a:rPr>
              <a:t>4.Деятельность экспериментирования </a:t>
            </a:r>
            <a:r>
              <a:rPr lang="ru-RU" dirty="0" smtClean="0"/>
              <a:t>пронизывает все сферы детской  жизни, все виды деятельности , в том числе и игровую.</a:t>
            </a:r>
          </a:p>
          <a:p>
            <a:pPr algn="just">
              <a:buClr>
                <a:srgbClr val="FF0000"/>
              </a:buClr>
            </a:pPr>
            <a:endParaRPr lang="ru-RU" dirty="0" smtClean="0"/>
          </a:p>
          <a:p>
            <a:pPr algn="just">
              <a:buClr>
                <a:srgbClr val="FF0000"/>
              </a:buClr>
            </a:pPr>
            <a:endParaRPr lang="ru-RU" dirty="0" smtClean="0"/>
          </a:p>
        </p:txBody>
      </p:sp>
      <p:pic>
        <p:nvPicPr>
          <p:cNvPr id="8" name="Picture 2" descr="http://www.nakedscience.org/mrg/Biology%20I%20-%20Basic%20Chemistry%20and%20Biochemistry_files/slide0050_image001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68344" y="4725144"/>
            <a:ext cx="1475656" cy="19442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s531059_1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142976" y="500042"/>
            <a:ext cx="757242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Особенности организации работы с</a:t>
            </a:r>
          </a:p>
          <a:p>
            <a:pPr algn="ctr"/>
            <a:r>
              <a:rPr lang="ru-RU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детьми по экспериментированию 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Способны   улавливать простейшие причинно-следственные связи.                    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Возникает вопрос «Почему?», пытаются отвечать сами.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Реагируют на предупреждения взрослых, но сами следить за выполнениями правил безопасности не могут 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5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136466"/>
            <a:ext cx="4320480" cy="31728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9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2708920"/>
            <a:ext cx="2736304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s531059_1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43608" y="285728"/>
            <a:ext cx="77432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«ПОСЫПАЛОЧКИ»</a:t>
            </a:r>
          </a:p>
          <a:p>
            <a:pPr algn="ctr"/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Дать представление о том ,что сухой песок может сыпаться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F:\фото для Любы  К\IMG_397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3717032"/>
            <a:ext cx="3816424" cy="2664296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11" name="Рисунок 10" descr="F:\фото для Любы  К\IMG_397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03648" y="980728"/>
            <a:ext cx="3600401" cy="2808312"/>
          </a:xfrm>
          <a:prstGeom prst="rect">
            <a:avLst/>
          </a:prstGeom>
          <a:noFill/>
          <a:ln w="57150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s531059_1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43608" y="285728"/>
            <a:ext cx="7743234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«СЛЕДЫ»                  </a:t>
            </a:r>
          </a:p>
          <a:p>
            <a:endParaRPr lang="ru-RU" dirty="0" smtClean="0"/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Дать представление о том , что на мокром песке остаются следы и отпечатки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Рисунок 11" descr="F:\фото для Любы  К\IMG_398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295399">
            <a:off x="1115616" y="2276872"/>
            <a:ext cx="3744417" cy="3312368"/>
          </a:xfrm>
          <a:prstGeom prst="rect">
            <a:avLst/>
          </a:prstGeom>
          <a:noFill/>
          <a:ln w="57150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13" name="Рисунок 12" descr="F:\фото для Любы  К\IMG_398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444369">
            <a:off x="5257084" y="2360595"/>
            <a:ext cx="3557080" cy="3326097"/>
          </a:xfrm>
          <a:prstGeom prst="rect">
            <a:avLst/>
          </a:prstGeom>
          <a:noFill/>
          <a:ln w="57150">
            <a:solidFill>
              <a:srgbClr val="7030A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s531059_1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24544" y="0"/>
            <a:ext cx="9468544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43608" y="285728"/>
            <a:ext cx="7743234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«БУРЯ В СТАКАНЕ»                  </a:t>
            </a:r>
          </a:p>
          <a:p>
            <a:endParaRPr lang="ru-RU" dirty="0" smtClean="0"/>
          </a:p>
          <a:p>
            <a:pPr algn="ctr"/>
            <a:r>
              <a:rPr lang="ru-RU" sz="2000" dirty="0" smtClean="0">
                <a:ln w="0"/>
                <a:latin typeface="Times New Roman" pitchFamily="18" charset="0"/>
                <a:cs typeface="Times New Roman" pitchFamily="18" charset="0"/>
              </a:rPr>
              <a:t>Дать представление о том, что все живые существа выдыхают воздух</a:t>
            </a:r>
          </a:p>
          <a:p>
            <a:pPr algn="ctr"/>
            <a:r>
              <a:rPr lang="ru-RU" altLang="ru-RU" sz="2000" dirty="0" smtClean="0">
                <a:latin typeface="Times New Roman" pitchFamily="18" charset="0"/>
                <a:ea typeface="Monotype Corsiva" panose="03010101010201010101" pitchFamily="66" charset="0"/>
                <a:cs typeface="Times New Roman" pitchFamily="18" charset="0"/>
              </a:rPr>
              <a:t>Пузырьки на поверхности воды -это воздух, который мы вдыхаем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F:\фото для Любы  К\IMG_394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876972">
            <a:off x="1399336" y="2170746"/>
            <a:ext cx="3137998" cy="3260082"/>
          </a:xfrm>
          <a:prstGeom prst="rect">
            <a:avLst/>
          </a:prstGeom>
          <a:noFill/>
          <a:ln w="7620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5" name="Рисунок 4" descr="C:\Users\1\Pictures\2021-04-24 космос\космос 00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616371">
            <a:off x="5371726" y="1890071"/>
            <a:ext cx="3259012" cy="3659158"/>
          </a:xfrm>
          <a:prstGeom prst="rect">
            <a:avLst/>
          </a:prstGeom>
          <a:noFill/>
          <a:ln w="57150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s531059_1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28662" y="357166"/>
            <a:ext cx="753177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«ПЕРЕЛИВАШКИ»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Дать представление о том , что вода жидкая принимает форму сосуда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C:\Users\1\Pictures\2021-04-04 эксперементирование\эксперементирование 08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1700808"/>
            <a:ext cx="3600401" cy="4608512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8" name="Рисунок 7" descr="C:\Users\1\Pictures\2021-04-04 эксперементирование\эксперементирование 09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1340768"/>
            <a:ext cx="3672408" cy="4176464"/>
          </a:xfrm>
          <a:prstGeom prst="rect">
            <a:avLst/>
          </a:prstGeom>
          <a:noFill/>
          <a:ln w="57150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761</TotalTime>
  <Words>464</Words>
  <Application>Microsoft Office PowerPoint</Application>
  <PresentationFormat>Экран (4:3)</PresentationFormat>
  <Paragraphs>69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1</cp:lastModifiedBy>
  <cp:revision>64</cp:revision>
  <dcterms:created xsi:type="dcterms:W3CDTF">2021-01-12T03:21:45Z</dcterms:created>
  <dcterms:modified xsi:type="dcterms:W3CDTF">2021-04-24T17:56:16Z</dcterms:modified>
</cp:coreProperties>
</file>