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972" r:id="rId2"/>
  </p:sldMasterIdLst>
  <p:notesMasterIdLst>
    <p:notesMasterId r:id="rId22"/>
  </p:notesMasterIdLst>
  <p:sldIdLst>
    <p:sldId id="350" r:id="rId3"/>
    <p:sldId id="347" r:id="rId4"/>
    <p:sldId id="355" r:id="rId5"/>
    <p:sldId id="286" r:id="rId6"/>
    <p:sldId id="348" r:id="rId7"/>
    <p:sldId id="353" r:id="rId8"/>
    <p:sldId id="356" r:id="rId9"/>
    <p:sldId id="354" r:id="rId10"/>
    <p:sldId id="357" r:id="rId11"/>
    <p:sldId id="360" r:id="rId12"/>
    <p:sldId id="351" r:id="rId13"/>
    <p:sldId id="358" r:id="rId14"/>
    <p:sldId id="359" r:id="rId15"/>
    <p:sldId id="361" r:id="rId16"/>
    <p:sldId id="364" r:id="rId17"/>
    <p:sldId id="362" r:id="rId18"/>
    <p:sldId id="363" r:id="rId19"/>
    <p:sldId id="365" r:id="rId20"/>
    <p:sldId id="36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EA"/>
    <a:srgbClr val="00B0F0"/>
    <a:srgbClr val="7D056C"/>
    <a:srgbClr val="631F56"/>
    <a:srgbClr val="FFC000"/>
    <a:srgbClr val="FF0000"/>
    <a:srgbClr val="00B41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049" autoAdjust="0"/>
    <p:restoredTop sz="94660"/>
  </p:normalViewPr>
  <p:slideViewPr>
    <p:cSldViewPr>
      <p:cViewPr>
        <p:scale>
          <a:sx n="80" d="100"/>
          <a:sy n="80" d="100"/>
        </p:scale>
        <p:origin x="-1176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6E38-82B1-47BB-A812-313B295FEFF2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9E94-532B-494D-AD7A-712B16D9F5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5109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89E94-532B-494D-AD7A-712B16D9F5A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89E94-532B-494D-AD7A-712B16D9F5A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7604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5531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005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4481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591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1533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9257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3638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26285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83774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5613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545F7-77F9-4401-AA0E-BF14C26D8903}" type="datetimeFigureOut">
              <a:rPr lang="en-US" smtClean="0"/>
              <a:pPr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16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user\Desktop\15517705731125314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500834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28926" y="0"/>
            <a:ext cx="6215074" cy="371475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 smtClean="0">
              <a:solidFill>
                <a:schemeClr val="bg1"/>
              </a:solidFill>
            </a:endParaRPr>
          </a:p>
          <a:p>
            <a:pPr algn="ctr"/>
            <a:r>
              <a:rPr lang="ru-RU" sz="3100" b="1" i="1" dirty="0" smtClean="0">
                <a:solidFill>
                  <a:srgbClr val="FF0000"/>
                </a:solidFill>
                <a:latin typeface="Book Antiqua" pitchFamily="18" charset="0"/>
              </a:rPr>
              <a:t>В большом небесном океане.</a:t>
            </a:r>
            <a:br>
              <a:rPr lang="ru-RU" sz="3100" b="1" i="1" dirty="0" smtClean="0">
                <a:solidFill>
                  <a:srgbClr val="FF0000"/>
                </a:solidFill>
                <a:latin typeface="Book Antiqua" pitchFamily="18" charset="0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Book Antiqua" pitchFamily="18" charset="0"/>
              </a:rPr>
              <a:t>Есть место слабым и "крутым".</a:t>
            </a:r>
            <a:br>
              <a:rPr lang="ru-RU" sz="3100" b="1" i="1" dirty="0" smtClean="0">
                <a:solidFill>
                  <a:srgbClr val="FF0000"/>
                </a:solidFill>
                <a:latin typeface="Book Antiqua" pitchFamily="18" charset="0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Book Antiqua" pitchFamily="18" charset="0"/>
              </a:rPr>
              <a:t>Воробышек в просторах станет</a:t>
            </a:r>
            <a:br>
              <a:rPr lang="ru-RU" sz="3100" b="1" i="1" dirty="0" smtClean="0">
                <a:solidFill>
                  <a:srgbClr val="FF0000"/>
                </a:solidFill>
                <a:latin typeface="Book Antiqua" pitchFamily="18" charset="0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Book Antiqua" pitchFamily="18" charset="0"/>
              </a:rPr>
              <a:t>Наживкой хищникам большим.</a:t>
            </a:r>
            <a:endParaRPr lang="en-US" sz="3100" b="1" i="1" dirty="0" smtClean="0">
              <a:solidFill>
                <a:srgbClr val="FF0000"/>
              </a:solidFill>
              <a:latin typeface="Book Antiqua" pitchFamily="18" charset="0"/>
            </a:endParaRPr>
          </a:p>
          <a:p>
            <a:pPr algn="ctr"/>
            <a:r>
              <a:rPr lang="ru-RU" sz="3100" b="1" i="1" dirty="0" smtClean="0">
                <a:solidFill>
                  <a:srgbClr val="FF0000"/>
                </a:solidFill>
                <a:latin typeface="Book Antiqua" pitchFamily="18" charset="0"/>
              </a:rPr>
              <a:t/>
            </a:r>
            <a:br>
              <a:rPr lang="ru-RU" sz="3100" b="1" i="1" dirty="0" smtClean="0">
                <a:solidFill>
                  <a:srgbClr val="FF0000"/>
                </a:solidFill>
                <a:latin typeface="Book Antiqua" pitchFamily="18" charset="0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Book Antiqua" pitchFamily="18" charset="0"/>
              </a:rPr>
              <a:t>Природа  так распределила,</a:t>
            </a:r>
            <a:br>
              <a:rPr lang="ru-RU" sz="3100" b="1" i="1" dirty="0" smtClean="0">
                <a:solidFill>
                  <a:srgbClr val="FF0000"/>
                </a:solidFill>
                <a:latin typeface="Book Antiqua" pitchFamily="18" charset="0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Book Antiqua" pitchFamily="18" charset="0"/>
              </a:rPr>
              <a:t>И здесь, увы, напрасен спор.</a:t>
            </a:r>
            <a:br>
              <a:rPr lang="ru-RU" sz="3100" b="1" i="1" dirty="0" smtClean="0">
                <a:solidFill>
                  <a:srgbClr val="FF0000"/>
                </a:solidFill>
                <a:latin typeface="Book Antiqua" pitchFamily="18" charset="0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Book Antiqua" pitchFamily="18" charset="0"/>
              </a:rPr>
              <a:t>Не всех, но силой наделила,</a:t>
            </a:r>
            <a:br>
              <a:rPr lang="ru-RU" sz="3100" b="1" i="1" dirty="0" smtClean="0">
                <a:solidFill>
                  <a:srgbClr val="FF0000"/>
                </a:solidFill>
                <a:latin typeface="Book Antiqua" pitchFamily="18" charset="0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Book Antiqua" pitchFamily="18" charset="0"/>
              </a:rPr>
              <a:t>Чтоб шёл естественный отбор.</a:t>
            </a:r>
          </a:p>
          <a:p>
            <a:endParaRPr lang="ru-RU" sz="3100" b="1" i="1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Виды борьбы за существование</a:t>
            </a:r>
            <a:endParaRPr lang="ru-RU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428868"/>
            <a:ext cx="2928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Внутривидовая</a:t>
            </a:r>
            <a:endParaRPr lang="ru-RU" sz="24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71736" y="3643314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Межвидовая</a:t>
            </a:r>
            <a:endParaRPr lang="ru-RU" sz="24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4942" y="2143116"/>
            <a:ext cx="364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С   неблагоприятными условиями среды</a:t>
            </a:r>
            <a:endParaRPr lang="ru-RU" sz="24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 flipV="1">
            <a:off x="1357290" y="1571612"/>
            <a:ext cx="1428760" cy="78581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3143240" y="2357430"/>
            <a:ext cx="2071702" cy="35719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H="1">
            <a:off x="6107917" y="1607331"/>
            <a:ext cx="642942" cy="42862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Внутривидовая борьба</a:t>
            </a:r>
            <a:endParaRPr lang="ru-RU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3" name="Picture 3" descr="C:\Users\user\Desktop\unnamed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643314"/>
            <a:ext cx="4643438" cy="288607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3" name="Picture 5" descr="C:\Users\user\Desktop\147509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142984"/>
            <a:ext cx="4762500" cy="278130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055" name="Picture 7" descr="C:\Users\user\Desktop\147509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643314"/>
            <a:ext cx="4429156" cy="3090862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8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F:\Открытый урок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0"/>
            <a:ext cx="4762500" cy="300037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27" name="Picture 3" descr="F:\Открытый урок\cb4f3cbb76287797d1d374537100ddc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643182"/>
            <a:ext cx="4214842" cy="371477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Bookman Old Style" pitchFamily="18" charset="0"/>
              </a:rPr>
              <a:t>Межвидовая борьба</a:t>
            </a:r>
            <a:endParaRPr lang="ru-RU" sz="48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1026" name="Picture 2" descr="F:\Открытый урок\urok-na-tiemu-bor-ba-za-sushchiestvovaniie-ieie-prichiny-i-vidy_6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2643182"/>
            <a:ext cx="4214842" cy="3714776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8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21443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Bookman Old Style" pitchFamily="18" charset="0"/>
              </a:rPr>
              <a:t>Борьба с неблагоприятными условиями</a:t>
            </a:r>
            <a:endParaRPr lang="ru-RU" sz="40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3076" name="Picture 4" descr="C:\Users\user\Desktop\kartinka-2.-kaktusy-v-dikoj-priro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7"/>
            <a:ext cx="4500562" cy="321471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077" name="Picture 5" descr="C:\Users\user\Desktop\Двугорбый верблюд-t500x5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428736"/>
            <a:ext cx="3929090" cy="3238500"/>
          </a:xfrm>
          <a:prstGeom prst="rect">
            <a:avLst/>
          </a:prstGeom>
          <a:noFill/>
        </p:spPr>
      </p:pic>
      <p:pic>
        <p:nvPicPr>
          <p:cNvPr id="3078" name="Picture 6" descr="C:\Users\user\Desktop\beer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3857628"/>
            <a:ext cx="4071966" cy="3000372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Что такое естественный отбор?</a:t>
            </a:r>
            <a:endParaRPr lang="ru-RU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latin typeface="Bookman Old Style" pitchFamily="18" charset="0"/>
              </a:rPr>
              <a:t>Это преимущественное выживание и размножение особей, наиболее приспособленных к данным</a:t>
            </a:r>
          </a:p>
          <a:p>
            <a:pPr algn="ctr">
              <a:buNone/>
            </a:pPr>
            <a:r>
              <a:rPr lang="ru-RU" dirty="0" smtClean="0">
                <a:latin typeface="Bookman Old Style" pitchFamily="18" charset="0"/>
              </a:rPr>
              <a:t> условиям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>
                <a:solidFill>
                  <a:srgbClr val="FF0000"/>
                </a:solidFill>
                <a:latin typeface="Bookman Old Style" pitchFamily="18" charset="0"/>
              </a:rPr>
              <a:t>Выпишите порядковые номера причин, приводящих к гибели особей одуванчика в три строчки:</a:t>
            </a:r>
            <a:r>
              <a:rPr lang="ru-RU" dirty="0" smtClean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Bookman Old Style" pitchFamily="18" charset="0"/>
              </a:rPr>
            </a:br>
            <a:endParaRPr lang="ru-RU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554419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А – Внутривидовая борьба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Б – Межвидовая борьба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В – Борьба с неблагоприятными  условиями среды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Bookman Old Style" pitchFamily="18" charset="0"/>
              </a:rPr>
              <a:t>Причины гибели одуванчика</a:t>
            </a:r>
            <a:endParaRPr lang="ru-RU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Bookman Old Style" pitchFamily="18" charset="0"/>
              </a:rPr>
              <a:t>1-плоды вместе с сеном попадают в желудок овцы;</a:t>
            </a: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Bookman Old Style" pitchFamily="18" charset="0"/>
              </a:rPr>
              <a:t>2-плодами питаются многие птицы;</a:t>
            </a: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Bookman Old Style" pitchFamily="18" charset="0"/>
              </a:rPr>
              <a:t>3-всходами питаются травоядные животные;</a:t>
            </a: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Bookman Old Style" pitchFamily="18" charset="0"/>
              </a:rPr>
              <a:t>4-одуванчики  топчут люди;</a:t>
            </a: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Bookman Old Style" pitchFamily="18" charset="0"/>
              </a:rPr>
              <a:t>5- растения затемняют пырей, крапива;</a:t>
            </a: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Bookman Old Style" pitchFamily="18" charset="0"/>
              </a:rPr>
              <a:t>6-сами одуванчики вытесняют друг друга;</a:t>
            </a: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Bookman Old Style" pitchFamily="18" charset="0"/>
              </a:rPr>
              <a:t>7-семена погибают на скалах, в пустыне;</a:t>
            </a: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Bookman Old Style" pitchFamily="18" charset="0"/>
              </a:rPr>
              <a:t>8-семена не прорастают от недостатка влаги;</a:t>
            </a: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Bookman Old Style" pitchFamily="18" charset="0"/>
              </a:rPr>
              <a:t>9-растения гибнут от сильных морозов;</a:t>
            </a:r>
          </a:p>
          <a:p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Bookman Old Style" pitchFamily="18" charset="0"/>
              </a:rPr>
              <a:t>10-растения погибают от болезнетворных бактерий и вирусов.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Bookman Old Style" pitchFamily="18" charset="0"/>
              </a:rPr>
              <a:t>Ответы:</a:t>
            </a:r>
            <a:endParaRPr lang="ru-RU" sz="54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r>
              <a:rPr lang="ru-RU" sz="4000" dirty="0" smtClean="0">
                <a:latin typeface="Bookman Old Style" pitchFamily="18" charset="0"/>
              </a:rPr>
              <a:t>А – 6;</a:t>
            </a:r>
          </a:p>
          <a:p>
            <a:r>
              <a:rPr lang="ru-RU" sz="4000" dirty="0" smtClean="0">
                <a:latin typeface="Bookman Old Style" pitchFamily="18" charset="0"/>
              </a:rPr>
              <a:t>Б – 1, 2, 3, 5, 10;</a:t>
            </a:r>
          </a:p>
          <a:p>
            <a:r>
              <a:rPr lang="ru-RU" sz="4000" dirty="0" smtClean="0">
                <a:latin typeface="Bookman Old Style" pitchFamily="18" charset="0"/>
              </a:rPr>
              <a:t>В – 7, 8, 9.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Домашнее задание:</a:t>
            </a:r>
            <a:endParaRPr lang="ru-RU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Bookman Old Style" pitchFamily="18" charset="0"/>
              </a:rPr>
              <a:t>1. п. 32</a:t>
            </a:r>
          </a:p>
          <a:p>
            <a:pPr>
              <a:buNone/>
            </a:pPr>
            <a:r>
              <a:rPr lang="ru-RU" dirty="0" smtClean="0">
                <a:solidFill>
                  <a:schemeClr val="tx1">
                    <a:lumMod val="75000"/>
                  </a:schemeClr>
                </a:solidFill>
                <a:latin typeface="Bookman Old Style" pitchFamily="18" charset="0"/>
              </a:rPr>
              <a:t> 2. Заполнить таблицу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85786" y="3012247"/>
          <a:ext cx="7429552" cy="3036115"/>
        </p:xfrm>
        <a:graphic>
          <a:graphicData uri="http://schemas.openxmlformats.org/drawingml/2006/table">
            <a:tbl>
              <a:tblPr/>
              <a:tblGrid>
                <a:gridCol w="1254038"/>
                <a:gridCol w="2148313"/>
                <a:gridCol w="1665200"/>
                <a:gridCol w="2362001"/>
              </a:tblGrid>
              <a:tr h="878687">
                <a:tc>
                  <a:txBody>
                    <a:bodyPr/>
                    <a:lstStyle/>
                    <a:p>
                      <a:pPr algn="ctr">
                        <a:spcAft>
                          <a:spcPts val="75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Форма борьбы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75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 борьбы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75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Примеры из царства животных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75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Примеры из царства растений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2949">
                <a:tc>
                  <a:txBody>
                    <a:bodyPr/>
                    <a:lstStyle/>
                    <a:p>
                      <a:pPr algn="ctr">
                        <a:spcAft>
                          <a:spcPts val="75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Внутривидовая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792">
                <a:tc>
                  <a:txBody>
                    <a:bodyPr/>
                    <a:lstStyle/>
                    <a:p>
                      <a:pPr algn="ctr">
                        <a:spcAft>
                          <a:spcPts val="75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Межвидовая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8687">
                <a:tc>
                  <a:txBody>
                    <a:bodyPr/>
                    <a:lstStyle/>
                    <a:p>
                      <a:pPr algn="ctr">
                        <a:spcAft>
                          <a:spcPts val="75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 условиями среды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025" marR="73025" marT="0" marB="0">
                    <a:lnL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Bookman Old Style" pitchFamily="18" charset="0"/>
              </a:rPr>
              <a:t>«ПЛЮС-МИНУС-ИНТЕРЕСНО»</a:t>
            </a:r>
            <a:endParaRPr lang="ru-RU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Bookman Old Style" pitchFamily="18" charset="0"/>
              </a:rPr>
              <a:t>В графу «П»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Bookman Old Style" pitchFamily="18" charset="0"/>
              </a:rPr>
              <a:t>- «плюс» записывается все, что понравилось на уроке, информация и формы работы,  которые вызвали положительные эмоции, либо могут быть полезны для достижения каких-то целей. 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Bookman Old Style" pitchFamily="18" charset="0"/>
              </a:rPr>
              <a:t>В графу «М»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Bookman Old Style" pitchFamily="18" charset="0"/>
              </a:rPr>
              <a:t>- «минус» записывается все, что не понравилось на уроке, показалось скучным, вызвало неприязнь, осталось непонятным, или информация, которая оказалась не нужной, бесполезной с точки зрения решения жизненных ситуаций.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Bookman Old Style" pitchFamily="18" charset="0"/>
              </a:rPr>
              <a:t>В графу «И»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Bookman Old Style" pitchFamily="18" charset="0"/>
              </a:rPr>
              <a:t>- «интересно» вписывайте все любопытные факты, о которых узнали на уроке и что бы еще хотелось узнать по данной проблеме, вопросы к учителю.</a:t>
            </a:r>
            <a:r>
              <a:rPr lang="ru-RU" dirty="0" smtClean="0"/>
              <a:t> 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 txBox="1">
            <a:spLocks noChangeArrowheads="1"/>
          </p:cNvSpPr>
          <p:nvPr/>
        </p:nvSpPr>
        <p:spPr>
          <a:xfrm>
            <a:off x="714348" y="76200"/>
            <a:ext cx="8048652" cy="3352800"/>
          </a:xfrm>
          <a:prstGeom prst="rect">
            <a:avLst/>
          </a:prstGeom>
          <a:extLst>
            <a:ext uri="{AF507438-7753-43E0-B8FC-AC1667EBCBE1}">
              <a14:hiddenEffects xmlns=""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i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endParaRPr lang="ru-RU" sz="4000" b="1" i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endParaRPr lang="ru-RU" sz="4000" b="1" i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endParaRPr lang="ru-RU" sz="4000" b="1" i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endParaRPr lang="ru-RU" sz="4000" b="1" i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endParaRPr lang="ru-RU" sz="4000" b="1" i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r>
              <a:rPr lang="ru-RU" sz="4000" b="1" i="1" dirty="0" smtClean="0">
                <a:solidFill>
                  <a:srgbClr val="FF0000"/>
                </a:solidFill>
                <a:latin typeface="Bookman Old Style" pitchFamily="18" charset="0"/>
              </a:rPr>
              <a:t>Движущие силы эволюции. Борьба за существование и естественный отбор.</a:t>
            </a:r>
            <a:endParaRPr lang="ru-RU" sz="40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99562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FF00"/>
                </a:solidFill>
                <a:latin typeface="Bookman Old Style" pitchFamily="18" charset="0"/>
              </a:rPr>
              <a:t>Задачи урока:</a:t>
            </a:r>
            <a:endParaRPr lang="ru-RU" sz="48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102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6868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попытаемся объяснить ведущую роль отбора в процессе эволюции;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indent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ознакомимся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видами борьбы за существование;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indent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объясним связь борьбы за существование с естественным отбором.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ru-RU" altLang="ko-KR" b="1" i="1" dirty="0" smtClean="0">
                <a:solidFill>
                  <a:srgbClr val="FF0000"/>
                </a:solidFill>
                <a:latin typeface="Bookman Old Style" pitchFamily="18" charset="0"/>
                <a:ea typeface="굴림" pitchFamily="34" charset="-127"/>
              </a:rPr>
              <a:t>Ч.Дарвин (1809-1882)</a:t>
            </a:r>
            <a:r>
              <a:rPr kumimoji="1" lang="en-US" altLang="ko-KR" b="1" i="1" dirty="0" smtClean="0">
                <a:solidFill>
                  <a:srgbClr val="FF0000"/>
                </a:solidFill>
                <a:latin typeface="Bookman Old Style" pitchFamily="18" charset="0"/>
                <a:ea typeface="굴림" pitchFamily="34" charset="-127"/>
              </a:rPr>
              <a:t/>
            </a:r>
            <a:br>
              <a:rPr kumimoji="1" lang="en-US" altLang="ko-KR" b="1" i="1" dirty="0" smtClean="0">
                <a:solidFill>
                  <a:srgbClr val="FF0000"/>
                </a:solidFill>
                <a:latin typeface="Bookman Old Style" pitchFamily="18" charset="0"/>
                <a:ea typeface="굴림" pitchFamily="34" charset="-127"/>
              </a:rPr>
            </a:b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Великий английский ученый разработал научную теорию эволюции живой природы.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071546"/>
            <a:ext cx="4286280" cy="5500702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199473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В 1859 г. Ч.Дарвин опубликовал свою основную работу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«Происхождение видов путем естественного отбора».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3074" name="Picture 2" descr="C:\Users\user\Desktop\5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500174"/>
            <a:ext cx="3643338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Users\user\Desktop\o.91731 —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2844" y="274638"/>
            <a:ext cx="8543956" cy="45116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  <a:t>Каждый год одно растение одуванчика производит порядка 100 семян. Если бы все 100 семян выросли бы в растения и снова бы дали по 100 семян и так продолжалось бы из года в год, то в десятом поколении одуванчиков, чтобы расселить всех особей потребовалась бы площадь в 15 раз превышающая поверхность земной суши.</a:t>
            </a:r>
            <a:endParaRPr lang="ru-RU" sz="28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C:\Users\user\Desktop\EsjfNZdXYAA1Pf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000216"/>
            <a:ext cx="7358114" cy="485778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25800"/>
          </a:xfrm>
        </p:spPr>
        <p:txBody>
          <a:bodyPr>
            <a:normAutofit/>
          </a:bodyPr>
          <a:lstStyle/>
          <a:p>
            <a:r>
              <a:rPr lang="ru-RU" sz="2700" dirty="0" smtClean="0">
                <a:solidFill>
                  <a:schemeClr val="tx1">
                    <a:lumMod val="50000"/>
                  </a:schemeClr>
                </a:solidFill>
                <a:latin typeface="Bookman Old Style" pitchFamily="18" charset="0"/>
              </a:rPr>
              <a:t>В </a:t>
            </a:r>
            <a:r>
              <a:rPr lang="ru-RU" sz="2700" b="1" dirty="0" smtClean="0">
                <a:solidFill>
                  <a:srgbClr val="FFFF00"/>
                </a:solidFill>
                <a:latin typeface="Bookman Old Style" pitchFamily="18" charset="0"/>
              </a:rPr>
              <a:t>1859</a:t>
            </a:r>
            <a:r>
              <a:rPr lang="ru-RU" sz="2700" dirty="0" smtClean="0">
                <a:solidFill>
                  <a:schemeClr val="tx1">
                    <a:lumMod val="50000"/>
                  </a:schemeClr>
                </a:solidFill>
                <a:latin typeface="Bookman Old Style" pitchFamily="18" charset="0"/>
              </a:rPr>
              <a:t> году  в Австралию  привезли всего</a:t>
            </a:r>
            <a:br>
              <a:rPr lang="ru-RU" sz="2700" dirty="0" smtClean="0">
                <a:solidFill>
                  <a:schemeClr val="tx1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700" dirty="0" smtClean="0">
                <a:solidFill>
                  <a:schemeClr val="tx1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sz="2700" b="1" dirty="0" smtClean="0">
                <a:solidFill>
                  <a:schemeClr val="tx1">
                    <a:lumMod val="50000"/>
                  </a:schemeClr>
                </a:solidFill>
                <a:latin typeface="Bookman Old Style" pitchFamily="18" charset="0"/>
              </a:rPr>
              <a:t>24</a:t>
            </a:r>
            <a:r>
              <a:rPr lang="ru-RU" sz="2700" dirty="0" smtClean="0">
                <a:solidFill>
                  <a:schemeClr val="tx1">
                    <a:lumMod val="50000"/>
                  </a:schemeClr>
                </a:solidFill>
                <a:latin typeface="Bookman Old Style" pitchFamily="18" charset="0"/>
              </a:rPr>
              <a:t> кролика. Через 6 лет их стало уже 30000 особей, а еще через несколько лет они стали </a:t>
            </a:r>
            <a:r>
              <a:rPr lang="ru-RU" sz="2700" b="1" dirty="0" smtClean="0">
                <a:solidFill>
                  <a:srgbClr val="FFFF00"/>
                </a:solidFill>
                <a:latin typeface="Bookman Old Style" pitchFamily="18" charset="0"/>
              </a:rPr>
              <a:t>бичом сельского</a:t>
            </a:r>
            <a:r>
              <a:rPr lang="ru-RU" sz="2700" b="1" dirty="0" smtClean="0">
                <a:solidFill>
                  <a:schemeClr val="tx1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sz="2700" dirty="0" smtClean="0">
                <a:solidFill>
                  <a:schemeClr val="tx1">
                    <a:lumMod val="50000"/>
                  </a:schemeClr>
                </a:solidFill>
                <a:latin typeface="Bookman Old Style" pitchFamily="18" charset="0"/>
              </a:rPr>
              <a:t>хозяйства.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2060"/>
                </a:solidFill>
                <a:latin typeface="Bookman Old Style" pitchFamily="18" charset="0"/>
              </a:rPr>
              <a:t>        По подсчетам В.И.Вернадского для</a:t>
            </a:r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2700" b="1" dirty="0" smtClean="0">
                <a:solidFill>
                  <a:srgbClr val="002060"/>
                </a:solidFill>
                <a:latin typeface="Bookman Old Style" pitchFamily="18" charset="0"/>
              </a:rPr>
              <a:t>полного захвата  планеты различными организмами понадобился бы срок:</a:t>
            </a:r>
            <a:endParaRPr lang="ru-RU" sz="27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8194" name="Picture 2" descr="C:\Users\user\Desktop\bakter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357298"/>
            <a:ext cx="2857520" cy="1565277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8195" name="Picture 3" descr="C:\Users\user\Desktop\Ciliat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357298"/>
            <a:ext cx="3000396" cy="171451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8196" name="Picture 4" descr="C:\Users\user\Desktop\463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571876"/>
            <a:ext cx="2643206" cy="214314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8197" name="Picture 5" descr="C:\Users\user\Desktop\Без названия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2786058"/>
            <a:ext cx="2714644" cy="207170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8198" name="Picture 6" descr="C:\Users\user\Desktop\009a3c0b-1641-4aea-8d74-18b46eb12be1_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70" y="3571876"/>
            <a:ext cx="2928958" cy="2143140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9" name="TextBox 8"/>
          <p:cNvSpPr txBox="1"/>
          <p:nvPr/>
        </p:nvSpPr>
        <p:spPr>
          <a:xfrm>
            <a:off x="285720" y="2928934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itchFamily="18" charset="0"/>
              </a:rPr>
              <a:t>Бактерии - 1,5 дня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5857892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itchFamily="18" charset="0"/>
              </a:rPr>
              <a:t>Сельдь – 7-12 лет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71802" y="4857760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itchFamily="18" charset="0"/>
              </a:rPr>
              <a:t>15-18 лет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43570" y="3143248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itchFamily="18" charset="0"/>
              </a:rPr>
              <a:t>1-2 месяца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00760" y="5786454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itchFamily="18" charset="0"/>
              </a:rPr>
              <a:t>8 лет</a:t>
            </a: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8318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Bookman Old Style" pitchFamily="18" charset="0"/>
              </a:rPr>
              <a:t>Борьба за существование </a:t>
            </a:r>
            <a:r>
              <a:rPr lang="ru-RU" sz="4000" dirty="0" smtClean="0">
                <a:latin typeface="Bookman Old Style" pitchFamily="18" charset="0"/>
              </a:rPr>
              <a:t>–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это сложные и многообразные отношения организмов внутри одного вида, между разными видами и с неорганической природой.</a:t>
            </a:r>
            <a:r>
              <a:rPr lang="ru-RU" sz="4000" dirty="0" smtClean="0">
                <a:latin typeface="Bookman Old Style" pitchFamily="18" charset="0"/>
              </a:rPr>
              <a:t/>
            </a:r>
            <a:br>
              <a:rPr lang="ru-RU" sz="4000" dirty="0" smtClean="0">
                <a:latin typeface="Bookman Old Style" pitchFamily="18" charset="0"/>
              </a:rPr>
            </a:br>
            <a:endParaRPr lang="ru-RU" sz="40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Custom 41">
      <a:dk1>
        <a:srgbClr val="465962"/>
      </a:dk1>
      <a:lt1>
        <a:srgbClr val="FFFFFF"/>
      </a:lt1>
      <a:dk2>
        <a:srgbClr val="465962"/>
      </a:dk2>
      <a:lt2>
        <a:srgbClr val="363636"/>
      </a:lt2>
      <a:accent1>
        <a:srgbClr val="409814"/>
      </a:accent1>
      <a:accent2>
        <a:srgbClr val="54C81A"/>
      </a:accent2>
      <a:accent3>
        <a:srgbClr val="83C937"/>
      </a:accent3>
      <a:accent4>
        <a:srgbClr val="ADE646"/>
      </a:accent4>
      <a:accent5>
        <a:srgbClr val="C5C5C5"/>
      </a:accent5>
      <a:accent6>
        <a:srgbClr val="909BA5"/>
      </a:accent6>
      <a:hlink>
        <a:srgbClr val="898889"/>
      </a:hlink>
      <a:folHlink>
        <a:srgbClr val="D8D8D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5_Office Theme">
  <a:themeElements>
    <a:clrScheme name="Custom 41">
      <a:dk1>
        <a:srgbClr val="465962"/>
      </a:dk1>
      <a:lt1>
        <a:srgbClr val="FFFFFF"/>
      </a:lt1>
      <a:dk2>
        <a:srgbClr val="465962"/>
      </a:dk2>
      <a:lt2>
        <a:srgbClr val="363636"/>
      </a:lt2>
      <a:accent1>
        <a:srgbClr val="409814"/>
      </a:accent1>
      <a:accent2>
        <a:srgbClr val="54C81A"/>
      </a:accent2>
      <a:accent3>
        <a:srgbClr val="83C937"/>
      </a:accent3>
      <a:accent4>
        <a:srgbClr val="ADE646"/>
      </a:accent4>
      <a:accent5>
        <a:srgbClr val="C5C5C5"/>
      </a:accent5>
      <a:accent6>
        <a:srgbClr val="909BA5"/>
      </a:accent6>
      <a:hlink>
        <a:srgbClr val="898889"/>
      </a:hlink>
      <a:folHlink>
        <a:srgbClr val="D8D8D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2636</TotalTime>
  <Words>385</Words>
  <Application>Microsoft Office PowerPoint</Application>
  <PresentationFormat>Экран (4:3)</PresentationFormat>
  <Paragraphs>73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Office Theme</vt:lpstr>
      <vt:lpstr>15_Office Theme</vt:lpstr>
      <vt:lpstr>Слайд 1</vt:lpstr>
      <vt:lpstr>Слайд 2</vt:lpstr>
      <vt:lpstr>Задачи урока:</vt:lpstr>
      <vt:lpstr>Ч.Дарвин (1809-1882) </vt:lpstr>
      <vt:lpstr>Слайд 5</vt:lpstr>
      <vt:lpstr>Каждый год одно растение одуванчика производит порядка 100 семян. Если бы все 100 семян выросли бы в растения и снова бы дали по 100 семян и так продолжалось бы из года в год, то в десятом поколении одуванчиков, чтобы расселить всех особей потребовалась бы площадь в 15 раз превышающая поверхность земной суши.</vt:lpstr>
      <vt:lpstr>В 1859 году  в Австралию  привезли всего  24 кролика. Через 6 лет их стало уже 30000 особей, а еще через несколько лет они стали бичом сельского хозяйства. </vt:lpstr>
      <vt:lpstr>        По подсчетам В.И.Вернадского для полного захвата  планеты различными организмами понадобился бы срок:</vt:lpstr>
      <vt:lpstr>Борьба за существование – это сложные и многообразные отношения организмов внутри одного вида, между разными видами и с неорганической природой. </vt:lpstr>
      <vt:lpstr>Виды борьбы за существование</vt:lpstr>
      <vt:lpstr>Внутривидовая борьба</vt:lpstr>
      <vt:lpstr>Межвидовая борьба</vt:lpstr>
      <vt:lpstr>Борьба с неблагоприятными условиями</vt:lpstr>
      <vt:lpstr>Что такое естественный отбор?</vt:lpstr>
      <vt:lpstr>  Выпишите порядковые номера причин, приводящих к гибели особей одуванчика в три строчки: </vt:lpstr>
      <vt:lpstr>Причины гибели одуванчика</vt:lpstr>
      <vt:lpstr>Ответы:</vt:lpstr>
      <vt:lpstr>Домашнее задание:</vt:lpstr>
      <vt:lpstr>«ПЛЮС-МИНУС-ИНТЕРЕСНО»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Пользователь Windows</cp:lastModifiedBy>
  <cp:revision>303</cp:revision>
  <dcterms:created xsi:type="dcterms:W3CDTF">2012-04-26T17:06:14Z</dcterms:created>
  <dcterms:modified xsi:type="dcterms:W3CDTF">2025-02-23T17:16:38Z</dcterms:modified>
</cp:coreProperties>
</file>