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3"/>
  </p:handoutMasterIdLst>
  <p:sldIdLst>
    <p:sldId id="264" r:id="rId2"/>
    <p:sldId id="263" r:id="rId3"/>
    <p:sldId id="265" r:id="rId4"/>
    <p:sldId id="268" r:id="rId5"/>
    <p:sldId id="256" r:id="rId6"/>
    <p:sldId id="271" r:id="rId7"/>
    <p:sldId id="266" r:id="rId8"/>
    <p:sldId id="267" r:id="rId9"/>
    <p:sldId id="269" r:id="rId10"/>
    <p:sldId id="272" r:id="rId11"/>
    <p:sldId id="270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Default Section" id="{42C7C62C-6075-426B-B9CE-B65FA7FF71B9}">
          <p14:sldIdLst>
            <p14:sldId id="256"/>
            <p14:sldId id="263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F0ED"/>
    <a:srgbClr val="FEFEFE"/>
    <a:srgbClr val="003374"/>
    <a:srgbClr val="173A8D"/>
    <a:srgbClr val="3A5896"/>
    <a:srgbClr val="E1DAD2"/>
    <a:srgbClr val="C1C9CD"/>
    <a:srgbClr val="7C96A3"/>
    <a:srgbClr val="FFFFFF"/>
    <a:srgbClr val="38559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3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0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2952" y="10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50845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30094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4883"/>
          <a:stretch/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287254"/>
            <a:ext cx="7869890" cy="4889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5459" y="163208"/>
            <a:ext cx="7869890" cy="998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9" name="Picture 11" descr="C:\Users\user\Desktop\Без названия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8194" y="304165"/>
            <a:ext cx="2286000" cy="2687229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060" name="Picture 12" descr="C:\Users\user\Desktop\Без названия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08515" y="404949"/>
            <a:ext cx="2860766" cy="2011680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061" name="Picture 13" descr="C:\Users\user\Desktop\b09cdfd820c66e0b7381562075bb2e1b_ce_901x600x149x0_cropped_666x44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35040" y="796833"/>
            <a:ext cx="2795451" cy="2717075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063" name="Picture 15" descr="C:\Users\user\Desktop\image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47702" y="2782391"/>
            <a:ext cx="2743199" cy="2328181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064" name="Picture 16" descr="C:\Users\user\Desktop\images (1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2881" y="3559221"/>
            <a:ext cx="2469288" cy="2710950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067" name="Picture 19" descr="C:\Users\user\Desktop\images (2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51059" y="4140926"/>
            <a:ext cx="3183935" cy="2364376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26" name="TextBox 25"/>
          <p:cNvSpPr txBox="1"/>
          <p:nvPr/>
        </p:nvSpPr>
        <p:spPr>
          <a:xfrm>
            <a:off x="418011" y="2233749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1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04949" y="546027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2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978332" y="1685109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3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991395" y="444137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4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152606" y="2795451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5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891349" y="5812971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6</a:t>
            </a:r>
            <a:endParaRPr lang="ru-RU" sz="32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Лихеноиндикация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 оценки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загрязнения окружающей среды с помощью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лишайников.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/>
              <a:t>Домашнее задание:</a:t>
            </a:r>
            <a:endParaRPr lang="ru-RU" sz="36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1.Учить п.15.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2.Составить 3 вопроса по теме «Лишайники».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29" name="Текст 2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37" name="Group 2"/>
          <p:cNvGrpSpPr>
            <a:grpSpLocks/>
          </p:cNvGrpSpPr>
          <p:nvPr/>
        </p:nvGrpSpPr>
        <p:grpSpPr bwMode="auto">
          <a:xfrm>
            <a:off x="2133600" y="4267200"/>
            <a:ext cx="5105400" cy="555625"/>
            <a:chOff x="1248" y="1440"/>
            <a:chExt cx="3216" cy="350"/>
          </a:xfrm>
        </p:grpSpPr>
        <p:sp>
          <p:nvSpPr>
            <p:cNvPr id="38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Rectangle 4"/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40" name="Text Box 5"/>
            <p:cNvSpPr txBox="1">
              <a:spLocks noChangeArrowheads="1"/>
            </p:cNvSpPr>
            <p:nvPr/>
          </p:nvSpPr>
          <p:spPr bwMode="gray">
            <a:xfrm>
              <a:off x="2256" y="1482"/>
              <a:ext cx="15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sz="2400">
                  <a:solidFill>
                    <a:srgbClr val="000000"/>
                  </a:solidFill>
                </a:rPr>
                <a:t>Click to add Title</a:t>
              </a:r>
            </a:p>
          </p:txBody>
        </p:sp>
        <p:sp>
          <p:nvSpPr>
            <p:cNvPr id="41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4</a:t>
              </a:r>
            </a:p>
          </p:txBody>
        </p:sp>
      </p:grpSp>
      <p:grpSp>
        <p:nvGrpSpPr>
          <p:cNvPr id="42" name="Group 7"/>
          <p:cNvGrpSpPr>
            <a:grpSpLocks/>
          </p:cNvGrpSpPr>
          <p:nvPr/>
        </p:nvGrpSpPr>
        <p:grpSpPr bwMode="auto">
          <a:xfrm>
            <a:off x="2133600" y="1752600"/>
            <a:ext cx="5105400" cy="555625"/>
            <a:chOff x="1248" y="2030"/>
            <a:chExt cx="3216" cy="350"/>
          </a:xfrm>
        </p:grpSpPr>
        <p:sp>
          <p:nvSpPr>
            <p:cNvPr id="43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45" name="Text Box 10"/>
            <p:cNvSpPr txBox="1">
              <a:spLocks noChangeArrowheads="1"/>
            </p:cNvSpPr>
            <p:nvPr/>
          </p:nvSpPr>
          <p:spPr bwMode="gray">
            <a:xfrm>
              <a:off x="2256" y="2072"/>
              <a:ext cx="15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sz="2400">
                  <a:solidFill>
                    <a:srgbClr val="000000"/>
                  </a:solidFill>
                </a:rPr>
                <a:t>Click to add Title</a:t>
              </a:r>
            </a:p>
          </p:txBody>
        </p:sp>
        <p:sp>
          <p:nvSpPr>
            <p:cNvPr id="46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47" name="Group 12"/>
          <p:cNvGrpSpPr>
            <a:grpSpLocks/>
          </p:cNvGrpSpPr>
          <p:nvPr/>
        </p:nvGrpSpPr>
        <p:grpSpPr bwMode="auto">
          <a:xfrm>
            <a:off x="2133600" y="2590800"/>
            <a:ext cx="5105400" cy="555625"/>
            <a:chOff x="1248" y="2640"/>
            <a:chExt cx="3216" cy="350"/>
          </a:xfrm>
        </p:grpSpPr>
        <p:sp>
          <p:nvSpPr>
            <p:cNvPr id="48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50" name="Text Box 15"/>
            <p:cNvSpPr txBox="1">
              <a:spLocks noChangeArrowheads="1"/>
            </p:cNvSpPr>
            <p:nvPr/>
          </p:nvSpPr>
          <p:spPr bwMode="gray">
            <a:xfrm>
              <a:off x="2256" y="2682"/>
              <a:ext cx="15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sz="2400">
                  <a:solidFill>
                    <a:srgbClr val="000000"/>
                  </a:solidFill>
                </a:rPr>
                <a:t>Click to add Title</a:t>
              </a:r>
            </a:p>
          </p:txBody>
        </p:sp>
        <p:sp>
          <p:nvSpPr>
            <p:cNvPr id="51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52" name="Group 17"/>
          <p:cNvGrpSpPr>
            <a:grpSpLocks/>
          </p:cNvGrpSpPr>
          <p:nvPr/>
        </p:nvGrpSpPr>
        <p:grpSpPr bwMode="auto">
          <a:xfrm>
            <a:off x="2133600" y="3429000"/>
            <a:ext cx="5105400" cy="555625"/>
            <a:chOff x="1248" y="3230"/>
            <a:chExt cx="3216" cy="350"/>
          </a:xfrm>
        </p:grpSpPr>
        <p:sp>
          <p:nvSpPr>
            <p:cNvPr id="53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55" name="Text Box 20"/>
            <p:cNvSpPr txBox="1">
              <a:spLocks noChangeArrowheads="1"/>
            </p:cNvSpPr>
            <p:nvPr/>
          </p:nvSpPr>
          <p:spPr bwMode="gray">
            <a:xfrm>
              <a:off x="2256" y="3272"/>
              <a:ext cx="15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sz="2400">
                  <a:solidFill>
                    <a:srgbClr val="000000"/>
                  </a:solidFill>
                </a:rPr>
                <a:t>Click to add Title</a:t>
              </a:r>
            </a:p>
          </p:txBody>
        </p:sp>
        <p:sp>
          <p:nvSpPr>
            <p:cNvPr id="56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3</a:t>
              </a:r>
            </a:p>
          </p:txBody>
        </p:sp>
      </p:grpSp>
      <p:grpSp>
        <p:nvGrpSpPr>
          <p:cNvPr id="57" name="Group 22"/>
          <p:cNvGrpSpPr>
            <a:grpSpLocks/>
          </p:cNvGrpSpPr>
          <p:nvPr/>
        </p:nvGrpSpPr>
        <p:grpSpPr bwMode="auto">
          <a:xfrm>
            <a:off x="2133600" y="5127625"/>
            <a:ext cx="5105400" cy="555625"/>
            <a:chOff x="1248" y="3230"/>
            <a:chExt cx="3216" cy="350"/>
          </a:xfrm>
        </p:grpSpPr>
        <p:sp>
          <p:nvSpPr>
            <p:cNvPr id="58" name="Line 23"/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" name="Rectangle 24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60" name="Text Box 25"/>
            <p:cNvSpPr txBox="1">
              <a:spLocks noChangeArrowheads="1"/>
            </p:cNvSpPr>
            <p:nvPr/>
          </p:nvSpPr>
          <p:spPr bwMode="gray">
            <a:xfrm>
              <a:off x="2256" y="3272"/>
              <a:ext cx="15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sz="2400">
                  <a:solidFill>
                    <a:srgbClr val="000000"/>
                  </a:solidFill>
                </a:rPr>
                <a:t>Click to add Title</a:t>
              </a:r>
            </a:p>
          </p:txBody>
        </p:sp>
        <p:sp>
          <p:nvSpPr>
            <p:cNvPr id="61" name="Text Box 26"/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5</a:t>
              </a:r>
            </a:p>
          </p:txBody>
        </p:sp>
      </p:grpSp>
      <p:pic>
        <p:nvPicPr>
          <p:cNvPr id="1026" name="Picture 2" descr="C:\Users\user\Desktop\Лишайники открытый урок\застав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988" y="-26988"/>
            <a:ext cx="9199563" cy="69119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7241062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09" name="Picture 1" descr="C:\Users\user\Desktop\biologiya-36245-vnutrennee-stroenie-lishayni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" y="222069"/>
            <a:ext cx="8712926" cy="6165668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396" y="666205"/>
            <a:ext cx="7869890" cy="4389121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/>
              <a:t>СИМБИОЗ</a:t>
            </a: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(от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греч.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симбиозис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-совместная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жизнь)–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тесная связь полезная как одному, так и другому организму.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5224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2279984" y="4575098"/>
            <a:ext cx="4584032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 dirty="0">
              <a:ln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69326" y="718457"/>
            <a:ext cx="3396343" cy="1188720"/>
          </a:xfrm>
          <a:prstGeom prst="round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ФОРМЫ ЛИШАЙНИКОВ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10800000" flipV="1">
            <a:off x="1449979" y="1867989"/>
            <a:ext cx="1436912" cy="1123404"/>
          </a:xfrm>
          <a:prstGeom prst="straightConnector1">
            <a:avLst/>
          </a:prstGeom>
          <a:ln w="762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16200000" flipH="1">
            <a:off x="3634548" y="2679807"/>
            <a:ext cx="1587136" cy="45720"/>
          </a:xfrm>
          <a:prstGeom prst="straightConnector1">
            <a:avLst/>
          </a:prstGeom>
          <a:ln w="762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6200000" flipH="1">
            <a:off x="5871756" y="1939834"/>
            <a:ext cx="1084216" cy="1045029"/>
          </a:xfrm>
          <a:prstGeom prst="straightConnector1">
            <a:avLst/>
          </a:prstGeom>
          <a:ln w="762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0" y="3017519"/>
            <a:ext cx="3174274" cy="135853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265715" y="3526972"/>
            <a:ext cx="2913016" cy="137159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283234" y="3004458"/>
            <a:ext cx="2860765" cy="141078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065211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5224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2279984" y="4575098"/>
            <a:ext cx="4584032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 dirty="0">
              <a:ln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69326" y="718457"/>
            <a:ext cx="3396343" cy="1188720"/>
          </a:xfrm>
          <a:prstGeom prst="round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ФОРМЫ ЛИШАЙНИКОВ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10800000" flipV="1">
            <a:off x="1449979" y="1867989"/>
            <a:ext cx="1436912" cy="1123404"/>
          </a:xfrm>
          <a:prstGeom prst="straightConnector1">
            <a:avLst/>
          </a:prstGeom>
          <a:ln w="762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16200000" flipH="1">
            <a:off x="3634548" y="2679807"/>
            <a:ext cx="1587136" cy="45720"/>
          </a:xfrm>
          <a:prstGeom prst="straightConnector1">
            <a:avLst/>
          </a:prstGeom>
          <a:ln w="762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6200000" flipH="1">
            <a:off x="5871756" y="1939834"/>
            <a:ext cx="1084216" cy="1045029"/>
          </a:xfrm>
          <a:prstGeom prst="straightConnector1">
            <a:avLst/>
          </a:prstGeom>
          <a:ln w="762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0" y="3017519"/>
            <a:ext cx="3174274" cy="135853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НАКИПНЫЕ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265715" y="3526972"/>
            <a:ext cx="2913016" cy="137159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ЛИСТОВАТЫЕ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283234" y="3004458"/>
            <a:ext cx="2860765" cy="141078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КУСТИСТЫЕ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74320" y="4767943"/>
            <a:ext cx="2495005" cy="1828800"/>
          </a:xfrm>
          <a:prstGeom prst="roundRect">
            <a:avLst/>
          </a:prstGeom>
          <a:solidFill>
            <a:srgbClr val="F3F0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727371" y="4767943"/>
            <a:ext cx="2168435" cy="1841863"/>
          </a:xfrm>
          <a:prstGeom prst="roundRect">
            <a:avLst/>
          </a:prstGeom>
          <a:solidFill>
            <a:srgbClr val="F3F0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566160" y="5133703"/>
            <a:ext cx="2364377" cy="1541417"/>
          </a:xfrm>
          <a:prstGeom prst="roundRect">
            <a:avLst/>
          </a:prstGeom>
          <a:solidFill>
            <a:srgbClr val="FEF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9" name="Picture 3" descr="C:\Users\user\Desktop\images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15954" y="4666129"/>
            <a:ext cx="2366682" cy="2017059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4100" name="Picture 4" descr="C:\Users\user\Desktop\images (4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4811" y="4733366"/>
            <a:ext cx="2662517" cy="1936375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4101" name="Picture 5" descr="C:\Users\user\Desktop\images (5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18915" y="5109883"/>
            <a:ext cx="2628900" cy="1748118"/>
          </a:xfrm>
          <a:prstGeom prst="rect">
            <a:avLst/>
          </a:prstGeom>
          <a:noFill/>
          <a:effectLst>
            <a:softEdge rad="63500"/>
          </a:effectLst>
        </p:spPr>
      </p:pic>
    </p:spTree>
    <p:extLst>
      <p:ext uri="{BB962C8B-B14F-4D97-AF65-F5344CB8AC3E}">
        <p14:creationId xmlns="" xmlns:p14="http://schemas.microsoft.com/office/powerpoint/2010/main" val="248065211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627017" y="0"/>
          <a:ext cx="7903029" cy="673063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634343"/>
                <a:gridCol w="2634343"/>
                <a:gridCol w="2634343"/>
              </a:tblGrid>
              <a:tr h="17145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ФОРМА</a:t>
                      </a:r>
                      <a:r>
                        <a:rPr lang="ru-RU" baseline="0" dirty="0" smtClean="0"/>
                        <a:t> ЛИШАЙНИКА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ОПИСАНИЕ</a:t>
                      </a:r>
                      <a:endParaRPr lang="ru-RU" dirty="0"/>
                    </a:p>
                  </a:txBody>
                  <a:tcPr/>
                </a:tc>
              </a:tr>
              <a:tr h="161652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endParaRPr lang="ru-RU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68510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endParaRPr lang="ru-RU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endParaRPr lang="ru-RU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9458" name="Picture 2" descr="F:\Лишайники открытый урок\ягель или олений мох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7019" y="1698172"/>
            <a:ext cx="2625632" cy="1645920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19459" name="Picture 3" descr="C:\Users\user\Desktop\Лишайники открытый урок\fcfc755b4dfab2d585727042f67d334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9268" y="3383280"/>
            <a:ext cx="2586446" cy="1632857"/>
          </a:xfrm>
          <a:prstGeom prst="rect">
            <a:avLst/>
          </a:prstGeom>
          <a:noFill/>
        </p:spPr>
      </p:pic>
      <p:pic>
        <p:nvPicPr>
          <p:cNvPr id="19460" name="Picture 4" descr="C:\Users\user\Desktop\Лишайники открытый урок\Без названи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3141" y="5026751"/>
            <a:ext cx="2625635" cy="183124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627017" y="0"/>
          <a:ext cx="7903029" cy="680574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634343"/>
                <a:gridCol w="2634343"/>
                <a:gridCol w="2634343"/>
              </a:tblGrid>
              <a:tr h="17145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ФОРМА</a:t>
                      </a:r>
                      <a:r>
                        <a:rPr lang="ru-RU" baseline="0" dirty="0" smtClean="0"/>
                        <a:t> ЛИШАЙНИКА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ОПИСАНИЕ</a:t>
                      </a:r>
                      <a:endParaRPr lang="ru-RU" dirty="0"/>
                    </a:p>
                  </a:txBody>
                  <a:tcPr/>
                </a:tc>
              </a:tr>
              <a:tr h="161652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КУСТИСТЫЕ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Слоевище</a:t>
                      </a:r>
                      <a:r>
                        <a:rPr lang="ru-RU" baseline="0" dirty="0" smtClean="0"/>
                        <a:t> напоминает кустик.</a:t>
                      </a:r>
                      <a:endParaRPr lang="ru-RU" dirty="0"/>
                    </a:p>
                  </a:txBody>
                  <a:tcPr/>
                </a:tc>
              </a:tr>
              <a:tr h="168510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ЛИСТОВАТЫЕ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Пластинчатое слоевище приподнято</a:t>
                      </a:r>
                      <a:r>
                        <a:rPr lang="ru-RU" baseline="0" dirty="0" smtClean="0"/>
                        <a:t> над поверхностью прикрепления и похоже на лист.</a:t>
                      </a:r>
                      <a:endParaRPr lang="ru-RU" dirty="0"/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НАКИПНЫЕ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Выглядит как тонкая пластинка, тесно прирастающая к поверхности</a:t>
                      </a:r>
                      <a:r>
                        <a:rPr lang="ru-RU" baseline="0" dirty="0" smtClean="0"/>
                        <a:t> прикрепления.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9458" name="Picture 2" descr="F:\Лишайники открытый урок\ягель или олений мох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7019" y="1698172"/>
            <a:ext cx="2625632" cy="1645920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19459" name="Picture 3" descr="C:\Users\user\Desktop\Лишайники открытый урок\fcfc755b4dfab2d585727042f67d334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9268" y="3383280"/>
            <a:ext cx="2586446" cy="1632857"/>
          </a:xfrm>
          <a:prstGeom prst="rect">
            <a:avLst/>
          </a:prstGeom>
          <a:noFill/>
        </p:spPr>
      </p:pic>
      <p:pic>
        <p:nvPicPr>
          <p:cNvPr id="19460" name="Picture 4" descr="C:\Users\user\Desktop\Лишайники открытый урок\Без названи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3141" y="5026751"/>
            <a:ext cx="2625635" cy="183124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3" name="Picture 3" descr="C:\Users\user\Desktop\olha_derev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7131" y="0"/>
            <a:ext cx="3811632" cy="5286375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0485" name="Picture 5" descr="C:\Users\user\Desktop\pro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4088674" cy="5617029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0484" name="Picture 4" descr="C:\Users\user\Desktop\Без названи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69772" y="3905794"/>
            <a:ext cx="3540034" cy="2952206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709</TotalTime>
  <Words>106</Words>
  <Application>Microsoft Office PowerPoint</Application>
  <PresentationFormat>Экран (4:3)</PresentationFormat>
  <Paragraphs>55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Слайд 1</vt:lpstr>
      <vt:lpstr>Slide title</vt:lpstr>
      <vt:lpstr>Слайд 3</vt:lpstr>
      <vt:lpstr>СИМБИОЗ (от греч.симбиозис-совместная жизнь)– тесная связь полезная как одному, так и другому организму.</vt:lpstr>
      <vt:lpstr>Слайд 5</vt:lpstr>
      <vt:lpstr>Слайд 6</vt:lpstr>
      <vt:lpstr>Слайд 7</vt:lpstr>
      <vt:lpstr>Слайд 8</vt:lpstr>
      <vt:lpstr>Слайд 9</vt:lpstr>
      <vt:lpstr>        Лихеноиндикация - это метод оценки загрязнения окружающей среды с помощью лишайников.</vt:lpstr>
      <vt:lpstr>Домашнее задание:</vt:lpstr>
    </vt:vector>
  </TitlesOfParts>
  <Company>PJSC "New Engineering Technologies"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Пользователь Windows</cp:lastModifiedBy>
  <cp:revision>158</cp:revision>
  <dcterms:created xsi:type="dcterms:W3CDTF">2016-11-18T14:12:19Z</dcterms:created>
  <dcterms:modified xsi:type="dcterms:W3CDTF">2022-04-07T20:27:41Z</dcterms:modified>
</cp:coreProperties>
</file>