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1" r:id="rId5"/>
    <p:sldId id="264" r:id="rId6"/>
    <p:sldId id="262" r:id="rId7"/>
    <p:sldId id="259" r:id="rId8"/>
    <p:sldId id="263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2703"/>
    <a:srgbClr val="A9915D"/>
    <a:srgbClr val="AD9861"/>
    <a:srgbClr val="8A733F"/>
    <a:srgbClr val="FCFCE9"/>
    <a:srgbClr val="F5F1BF"/>
    <a:srgbClr val="B39E67"/>
    <a:srgbClr val="D3B255"/>
    <a:srgbClr val="0C40AA"/>
    <a:srgbClr val="72A0D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025" autoAdjust="0"/>
    <p:restoredTop sz="96433" autoAdjust="0"/>
  </p:normalViewPr>
  <p:slideViewPr>
    <p:cSldViewPr snapToGrid="0">
      <p:cViewPr varScale="1">
        <p:scale>
          <a:sx n="70" d="100"/>
          <a:sy n="70" d="100"/>
        </p:scale>
        <p:origin x="-128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img.bestofinsta.org/t51.2885-19/10802535_299412850268607_1345998108_a.jpg" TargetMode="External"/><Relationship Id="rId3" Type="http://schemas.openxmlformats.org/officeDocument/2006/relationships/hyperlink" Target="http://animalsfoto.com/photo/14/1440b356d4f2d5eea3e618f50f95efaa.jpg" TargetMode="External"/><Relationship Id="rId7" Type="http://schemas.openxmlformats.org/officeDocument/2006/relationships/hyperlink" Target="https://im3-tub-ru.yandex.net/i?id=f187c81ec16b6260eee487558529f3b7&amp;n=33&amp;h=215&amp;w=20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m0-tub-ru.yandex.net/i?id=db3f1fd9a864b79be2ba0af9d8f01bda&amp;n=33&amp;h=215&amp;w=230" TargetMode="External"/><Relationship Id="rId5" Type="http://schemas.openxmlformats.org/officeDocument/2006/relationships/hyperlink" Target="http://www.coollady.ru/pic/0003/019/03_1.jpg" TargetMode="External"/><Relationship Id="rId4" Type="http://schemas.openxmlformats.org/officeDocument/2006/relationships/hyperlink" Target="http://media-cache-ak0.pinimg.com/736x/55/18/76/551876dc0dd4ccbad43121da75fa33c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58462" y="562708"/>
            <a:ext cx="737478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7600"/>
              </a:lnSpc>
            </a:pPr>
            <a:r>
              <a:rPr lang="ru-RU" sz="7200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Урок- проект </a:t>
            </a:r>
          </a:p>
          <a:p>
            <a:pPr algn="ctr">
              <a:lnSpc>
                <a:spcPts val="7600"/>
              </a:lnSpc>
            </a:pPr>
            <a:r>
              <a:rPr lang="ru-RU" sz="7200" b="1" i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РИФМА</a:t>
            </a:r>
          </a:p>
          <a:p>
            <a:pPr algn="ctr">
              <a:lnSpc>
                <a:spcPts val="7600"/>
              </a:lnSpc>
            </a:pPr>
            <a:r>
              <a:rPr lang="ru-RU" sz="3600" b="1" i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2 класс</a:t>
            </a:r>
          </a:p>
          <a:p>
            <a:pPr algn="just"/>
            <a:r>
              <a:rPr lang="ru-RU" sz="2800" b="1" i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Учитель: </a:t>
            </a:r>
            <a:r>
              <a:rPr lang="ru-RU" sz="2800" b="1" i="1" dirty="0" err="1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Дубакова</a:t>
            </a:r>
            <a:r>
              <a:rPr lang="ru-RU" sz="2800" b="1" i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just"/>
            <a:r>
              <a:rPr lang="ru-RU" sz="2800" b="1" i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Наталья Александровна</a:t>
            </a:r>
          </a:p>
          <a:p>
            <a:pPr algn="ctr"/>
            <a:endParaRPr lang="ru-RU" sz="2400" b="1" i="1" dirty="0" smtClean="0">
              <a:ln w="19050">
                <a:solidFill>
                  <a:srgbClr val="712703"/>
                </a:solidFill>
              </a:ln>
              <a:gradFill flip="none" rotWithShape="1">
                <a:gsLst>
                  <a:gs pos="0">
                    <a:srgbClr val="B39E67"/>
                  </a:gs>
                  <a:gs pos="42000">
                    <a:srgbClr val="F5F1BF"/>
                  </a:gs>
                  <a:gs pos="83000">
                    <a:srgbClr val="A9915D"/>
                  </a:gs>
                  <a:gs pos="100000">
                    <a:srgbClr val="8A733F"/>
                  </a:gs>
                </a:gsLst>
                <a:lin ang="0" scaled="1"/>
                <a:tileRect/>
              </a:gradFill>
              <a:effectLst>
                <a:glow rad="63500">
                  <a:schemeClr val="accent4">
                    <a:alpha val="40000"/>
                  </a:schemeClr>
                </a:glow>
              </a:effectLst>
              <a:latin typeface="Lobster" panose="02000506000000020003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u-RU" sz="2400" b="1" i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МОУ «</a:t>
            </a:r>
            <a:r>
              <a:rPr lang="ru-RU" sz="2400" b="1" i="1" dirty="0" err="1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Задорская</a:t>
            </a:r>
            <a:r>
              <a:rPr lang="ru-RU" sz="2400" b="1" i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i="1" dirty="0" err="1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оош</a:t>
            </a:r>
            <a:endParaRPr lang="ru-RU" sz="2400" b="1" i="1" dirty="0" smtClean="0">
              <a:ln w="19050">
                <a:solidFill>
                  <a:srgbClr val="712703"/>
                </a:solidFill>
              </a:ln>
              <a:gradFill flip="none" rotWithShape="1">
                <a:gsLst>
                  <a:gs pos="0">
                    <a:srgbClr val="B39E67"/>
                  </a:gs>
                  <a:gs pos="42000">
                    <a:srgbClr val="F5F1BF"/>
                  </a:gs>
                  <a:gs pos="83000">
                    <a:srgbClr val="A9915D"/>
                  </a:gs>
                  <a:gs pos="100000">
                    <a:srgbClr val="8A733F"/>
                  </a:gs>
                </a:gsLst>
                <a:lin ang="0" scaled="1"/>
                <a:tileRect/>
              </a:gradFill>
              <a:effectLst>
                <a:glow rad="63500">
                  <a:schemeClr val="accent4">
                    <a:alpha val="40000"/>
                  </a:schemeClr>
                </a:glow>
              </a:effectLst>
              <a:latin typeface="Lobster" panose="02000506000000020003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u-RU" sz="2400" b="1" i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</a:t>
            </a:r>
            <a:r>
              <a:rPr lang="ru-RU" sz="2400" b="1" i="1" dirty="0" err="1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Сонковского</a:t>
            </a:r>
            <a:r>
              <a:rPr lang="ru-RU" sz="2400" b="1" i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 района </a:t>
            </a:r>
          </a:p>
          <a:p>
            <a:pPr algn="just"/>
            <a:r>
              <a:rPr lang="ru-RU" sz="2400" b="1" i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  Тверской области»</a:t>
            </a:r>
            <a:endParaRPr lang="ru-RU" sz="2400" b="1" i="1" dirty="0" smtClean="0">
              <a:ln w="19050">
                <a:solidFill>
                  <a:srgbClr val="712703"/>
                </a:solidFill>
              </a:ln>
              <a:gradFill flip="none" rotWithShape="1">
                <a:gsLst>
                  <a:gs pos="0">
                    <a:srgbClr val="B39E67"/>
                  </a:gs>
                  <a:gs pos="42000">
                    <a:srgbClr val="F5F1BF"/>
                  </a:gs>
                  <a:gs pos="83000">
                    <a:srgbClr val="A9915D"/>
                  </a:gs>
                  <a:gs pos="100000">
                    <a:srgbClr val="8A733F"/>
                  </a:gs>
                </a:gsLst>
                <a:lin ang="0" scaled="1"/>
                <a:tileRect/>
              </a:gradFill>
              <a:effectLst>
                <a:glow rad="63500">
                  <a:schemeClr val="accent4">
                    <a:alpha val="40000"/>
                  </a:schemeClr>
                </a:glow>
              </a:effectLst>
              <a:latin typeface="Lobster" panose="02000506000000020003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1463" y="545910"/>
            <a:ext cx="7310841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ru-RU" sz="2000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dirty="0" smtClean="0">
                <a:ea typeface="Tahoma" panose="020B0604030504040204" pitchFamily="34" charset="0"/>
                <a:cs typeface="Tahoma" panose="020B0604030504040204" pitchFamily="34" charset="0"/>
              </a:rPr>
              <a:t>       </a:t>
            </a:r>
            <a:r>
              <a:rPr lang="ru-RU" sz="2000" dirty="0" smtClean="0"/>
              <a:t>Есть </a:t>
            </a:r>
            <a:r>
              <a:rPr lang="ru-RU" sz="2000" dirty="0" smtClean="0"/>
              <a:t>сладкое слово – конфета.</a:t>
            </a:r>
            <a:br>
              <a:rPr lang="ru-RU" sz="2000" dirty="0" smtClean="0"/>
            </a:br>
            <a:r>
              <a:rPr lang="ru-RU" sz="2000" dirty="0" smtClean="0"/>
              <a:t>Есть быстрое слово – </a:t>
            </a:r>
            <a:r>
              <a:rPr lang="ru-RU" sz="2000" dirty="0" smtClean="0"/>
              <a:t>….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Есть кислое слово – лимон.</a:t>
            </a:r>
            <a:br>
              <a:rPr lang="ru-RU" sz="2000" dirty="0" smtClean="0"/>
            </a:br>
            <a:r>
              <a:rPr lang="ru-RU" sz="2000" dirty="0" smtClean="0"/>
              <a:t>Есть слово с окошком </a:t>
            </a:r>
            <a:r>
              <a:rPr lang="ru-RU" sz="2000" dirty="0" smtClean="0"/>
              <a:t>–….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Есть слово колючее – ёжик.</a:t>
            </a:r>
            <a:br>
              <a:rPr lang="ru-RU" sz="2000" dirty="0" smtClean="0"/>
            </a:br>
            <a:r>
              <a:rPr lang="ru-RU" sz="2000" dirty="0" smtClean="0"/>
              <a:t>Есть слово промокшее – </a:t>
            </a:r>
            <a:r>
              <a:rPr lang="ru-RU" sz="2000" dirty="0" smtClean="0"/>
              <a:t>….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Есть слово упрямое – цель.</a:t>
            </a:r>
            <a:br>
              <a:rPr lang="ru-RU" sz="2000" dirty="0" smtClean="0"/>
            </a:br>
            <a:r>
              <a:rPr lang="ru-RU" sz="2000" dirty="0" smtClean="0"/>
              <a:t>Есть слово колючее – </a:t>
            </a:r>
            <a:r>
              <a:rPr lang="ru-RU" sz="2000" dirty="0" smtClean="0"/>
              <a:t>….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Есть книжное слово – страница.</a:t>
            </a:r>
            <a:br>
              <a:rPr lang="ru-RU" sz="2000" dirty="0" smtClean="0"/>
            </a:br>
            <a:r>
              <a:rPr lang="ru-RU" sz="2000" dirty="0" smtClean="0"/>
              <a:t>Есть слово лесное – </a:t>
            </a:r>
            <a:r>
              <a:rPr lang="ru-RU" sz="2000" dirty="0" smtClean="0"/>
              <a:t>….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Есть слово пушистое – снег.</a:t>
            </a:r>
            <a:br>
              <a:rPr lang="ru-RU" sz="2000" dirty="0" smtClean="0"/>
            </a:br>
            <a:r>
              <a:rPr lang="ru-RU" sz="2000" dirty="0" smtClean="0"/>
              <a:t>Есть слово весёлое </a:t>
            </a:r>
            <a:r>
              <a:rPr lang="ru-RU" sz="2000" dirty="0" smtClean="0"/>
              <a:t>–…</a:t>
            </a:r>
            <a:r>
              <a:rPr lang="ru-RU" sz="2000" i="1" dirty="0" smtClean="0"/>
              <a:t>.</a:t>
            </a:r>
            <a:endParaRPr lang="ru-RU" sz="2000" dirty="0" smtClean="0"/>
          </a:p>
          <a:p>
            <a:pPr marL="457200" indent="-457200">
              <a:lnSpc>
                <a:spcPct val="150000"/>
              </a:lnSpc>
            </a:pPr>
            <a:r>
              <a:rPr lang="ru-RU" sz="24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400" dirty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91712" y="1160060"/>
            <a:ext cx="657386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eaLnBrk="0" fontAlgn="base" hangingPunct="0">
              <a:lnSpc>
                <a:spcPct val="150000"/>
              </a:lnSpc>
            </a:pPr>
            <a:r>
              <a:rPr lang="ru-RU" sz="2400" b="1" i="1" dirty="0" smtClean="0"/>
              <a:t>Задачи:</a:t>
            </a:r>
          </a:p>
          <a:p>
            <a:pPr marL="457200" lvl="0" indent="-457200" eaLnBrk="0" fontAlgn="base" hangingPunct="0">
              <a:lnSpc>
                <a:spcPct val="150000"/>
              </a:lnSpc>
              <a:buFont typeface="+mj-lt"/>
              <a:buAutoNum type="arabicPeriod"/>
            </a:pPr>
            <a:r>
              <a:rPr lang="ru-RU" sz="2400" i="1" dirty="0" smtClean="0"/>
              <a:t>Дать </a:t>
            </a:r>
            <a:r>
              <a:rPr lang="ru-RU" sz="2400" i="1" dirty="0" smtClean="0"/>
              <a:t>определение рифмы.</a:t>
            </a:r>
            <a:endParaRPr lang="ru-RU" sz="2400" dirty="0" smtClean="0"/>
          </a:p>
          <a:p>
            <a:pPr marL="457200" lvl="0" indent="-457200" eaLnBrk="0" fontAlgn="base" hangingPunct="0">
              <a:lnSpc>
                <a:spcPct val="150000"/>
              </a:lnSpc>
              <a:buFont typeface="+mj-lt"/>
              <a:buAutoNum type="arabicPeriod"/>
            </a:pPr>
            <a:r>
              <a:rPr lang="ru-RU" sz="2400" i="1" dirty="0" smtClean="0"/>
              <a:t>Научиться </a:t>
            </a:r>
            <a:r>
              <a:rPr lang="ru-RU" sz="2400" i="1" dirty="0" smtClean="0"/>
              <a:t>находить рифмы</a:t>
            </a:r>
            <a:r>
              <a:rPr lang="ru-RU" sz="2400" i="1" dirty="0" smtClean="0"/>
              <a:t>.</a:t>
            </a:r>
            <a:endParaRPr lang="ru-RU" sz="2400" dirty="0" smtClean="0"/>
          </a:p>
          <a:p>
            <a:pPr marL="457200" lvl="0" indent="-457200" eaLnBrk="0" fontAlgn="base" hangingPunct="0">
              <a:lnSpc>
                <a:spcPct val="150000"/>
              </a:lnSpc>
              <a:buFont typeface="+mj-lt"/>
              <a:buAutoNum type="arabicPeriod"/>
            </a:pPr>
            <a:r>
              <a:rPr lang="ru-RU" sz="2400" i="1" dirty="0" smtClean="0"/>
              <a:t>Научиться подбирать рифмы.</a:t>
            </a:r>
            <a:endParaRPr lang="ru-RU" sz="2400" dirty="0" smtClean="0"/>
          </a:p>
          <a:p>
            <a:pPr marL="457200" lvl="0" indent="-457200" eaLnBrk="0" fontAlgn="base" hangingPunct="0">
              <a:lnSpc>
                <a:spcPct val="150000"/>
              </a:lnSpc>
              <a:buFont typeface="+mj-lt"/>
              <a:buAutoNum type="arabicPeriod"/>
            </a:pPr>
            <a:r>
              <a:rPr lang="ru-RU" sz="2400" i="1" dirty="0" smtClean="0"/>
              <a:t>Учиться сочинять стихи по рифмам.</a:t>
            </a:r>
            <a:endParaRPr lang="ru-RU" sz="2400" dirty="0" smtClean="0"/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i="1" dirty="0" smtClean="0"/>
              <a:t>Иллюстрировать рифмы</a:t>
            </a:r>
            <a:r>
              <a:rPr lang="ru-RU" sz="2400" i="1" dirty="0" smtClean="0"/>
              <a:t>.</a:t>
            </a:r>
            <a:endParaRPr lang="ru-RU" sz="2400" dirty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1463" y="1407313"/>
            <a:ext cx="6642101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400" dirty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6538" y="518615"/>
            <a:ext cx="6933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reflection blurRad="6350" stA="60000" endA="900" endPos="60000" dist="60007" dir="5400000" sy="-100000" algn="bl" rotWithShape="0"/>
                </a:effectLst>
              </a:rPr>
              <a:t>«Приключения Незнайки»</a:t>
            </a:r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41695" y="1228297"/>
            <a:ext cx="5656997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«Однажды Незнайка пришел к Цветику и сказал:</a:t>
            </a:r>
            <a:b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- Слушай, Цветик, </a:t>
            </a:r>
            <a: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научи </a:t>
            </a:r>
            <a: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меня сочинять стихи. Я тоже хочу быть поэтом.</a:t>
            </a:r>
            <a:b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- А ты знаешь, что такое рифма?</a:t>
            </a:r>
            <a:b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- Рифма? Нет, не знаю.</a:t>
            </a:r>
            <a:b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- Рифма - это когда два слова оканчиваются </a:t>
            </a:r>
          </a:p>
          <a:p>
            <a:pPr>
              <a:defRPr/>
            </a:pPr>
            <a: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  одинаково, объяснил Цветик. - Например: </a:t>
            </a:r>
          </a:p>
          <a:p>
            <a:pPr>
              <a:defRPr/>
            </a:pPr>
            <a: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  утка - шутка, коржик - </a:t>
            </a:r>
            <a:r>
              <a:rPr lang="ru-RU" dirty="0" err="1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моржик</a:t>
            </a:r>
            <a: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. Понял?</a:t>
            </a:r>
            <a:b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- Понял.</a:t>
            </a:r>
            <a:b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- Ну, скажи рифму на слово "палка".</a:t>
            </a:r>
            <a:b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- Селедка, - ответил Незнайка.</a:t>
            </a:r>
            <a:b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- Какая же это рифма: палка - селедка? </a:t>
            </a:r>
          </a:p>
          <a:p>
            <a:pPr>
              <a:defRPr/>
            </a:pPr>
            <a: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  Никакой рифмы нет в этих словах.</a:t>
            </a:r>
            <a:b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- Почему нет? Они ведь оканчиваются одинаково.</a:t>
            </a:r>
            <a:b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- Этого мало, - сказал Цветик. - Надо, чтобы слова были  похожи, так чтобы получалось складно: палка - галка, печка - свечка</a:t>
            </a:r>
            <a:b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dirty="0" smtClean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- Понял, понял! - закричал Незнайка. - Палка - галка, печка - свечка, книжка - шишка! Вот здорово!»</a:t>
            </a:r>
            <a:endParaRPr lang="ru-RU" dirty="0">
              <a:ln w="3175">
                <a:solidFill>
                  <a:srgbClr val="C00000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7" name="Содержимое 3" descr="awa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0690" y="1787845"/>
            <a:ext cx="4137650" cy="2896355"/>
          </a:xfrm>
          <a:prstGeom prst="rect">
            <a:avLst/>
          </a:prstGeom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96287" y="2309863"/>
            <a:ext cx="739708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i="1" dirty="0" smtClean="0">
                <a:latin typeface="Arial Black" pitchFamily="34" charset="0"/>
              </a:rPr>
              <a:t>Рифма </a:t>
            </a:r>
            <a:r>
              <a:rPr lang="ru-RU" sz="4000" i="1" dirty="0" smtClean="0">
                <a:latin typeface="Arial Black" pitchFamily="34" charset="0"/>
              </a:rPr>
              <a:t>– созвучие концов стихотворных строк</a:t>
            </a:r>
            <a:r>
              <a:rPr lang="ru-RU" sz="4000" i="1" dirty="0" smtClean="0">
                <a:latin typeface="Arial Black" pitchFamily="34" charset="0"/>
              </a:rPr>
              <a:t>.</a:t>
            </a:r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Arial Black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1463" y="1407312"/>
            <a:ext cx="7174364" cy="3682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ru-RU" sz="2400" dirty="0" smtClean="0"/>
              <a:t>Картинка-корзинка,</a:t>
            </a:r>
          </a:p>
          <a:p>
            <a:pPr algn="r">
              <a:lnSpc>
                <a:spcPct val="200000"/>
              </a:lnSpc>
            </a:pPr>
            <a:r>
              <a:rPr lang="ru-RU" sz="2400" dirty="0" smtClean="0"/>
              <a:t>Петрушка-</a:t>
            </a:r>
            <a:r>
              <a:rPr lang="ru-RU" sz="2400" dirty="0" smtClean="0"/>
              <a:t>…</a:t>
            </a:r>
          </a:p>
          <a:p>
            <a:pPr algn="r">
              <a:lnSpc>
                <a:spcPct val="200000"/>
              </a:lnSpc>
            </a:pPr>
            <a:r>
              <a:rPr lang="ru-RU" sz="2400" dirty="0" smtClean="0"/>
              <a:t>Катушка-…</a:t>
            </a:r>
          </a:p>
          <a:p>
            <a:pPr algn="r">
              <a:lnSpc>
                <a:spcPct val="200000"/>
              </a:lnSpc>
            </a:pPr>
            <a:r>
              <a:rPr lang="ru-RU" sz="2400" dirty="0" smtClean="0"/>
              <a:t>Крючок-…</a:t>
            </a:r>
          </a:p>
          <a:p>
            <a:pPr algn="r">
              <a:lnSpc>
                <a:spcPct val="200000"/>
              </a:lnSpc>
            </a:pPr>
            <a:r>
              <a:rPr lang="ru-RU" sz="2400" dirty="0" smtClean="0"/>
              <a:t>Сестрички-…</a:t>
            </a:r>
            <a:endParaRPr lang="ru-RU" sz="2400" dirty="0"/>
          </a:p>
        </p:txBody>
      </p:sp>
      <p:pic>
        <p:nvPicPr>
          <p:cNvPr id="20482" name="Picture 2" descr="http://overgraph.ru/images/753512_petrushka-fotografi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5594" y="1939357"/>
            <a:ext cx="1636356" cy="1636356"/>
          </a:xfrm>
          <a:prstGeom prst="rect">
            <a:avLst/>
          </a:prstGeom>
          <a:noFill/>
        </p:spPr>
      </p:pic>
      <p:pic>
        <p:nvPicPr>
          <p:cNvPr id="20484" name="Picture 4" descr="http://heliograph.ru/images/1169457_risunki-katushka-nito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9593" y="2634018"/>
            <a:ext cx="1618634" cy="1618634"/>
          </a:xfrm>
          <a:prstGeom prst="rect">
            <a:avLst/>
          </a:prstGeom>
          <a:noFill/>
        </p:spPr>
      </p:pic>
      <p:pic>
        <p:nvPicPr>
          <p:cNvPr id="20486" name="Picture 6" descr="http://www.coollady.ru/pic/0003/019/03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60812" y="526812"/>
            <a:ext cx="1366814" cy="1366814"/>
          </a:xfrm>
          <a:prstGeom prst="rect">
            <a:avLst/>
          </a:prstGeom>
          <a:noFill/>
        </p:spPr>
      </p:pic>
      <p:pic>
        <p:nvPicPr>
          <p:cNvPr id="20490" name="Picture 10" descr="http://www.clipartkid.com/images/82/worm-on-hook-machine-embroidery-design-daily-embroidery-BxpS3Z-clipar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7360" y="3930555"/>
            <a:ext cx="1709397" cy="1187356"/>
          </a:xfrm>
          <a:prstGeom prst="rect">
            <a:avLst/>
          </a:prstGeom>
          <a:noFill/>
        </p:spPr>
      </p:pic>
      <p:pic>
        <p:nvPicPr>
          <p:cNvPr id="20494" name="Picture 14" descr="http://previews.123rf.com/images/lenm/lenm1307/lenm130700107/20614995-Illustration-of-Angel-Sisters-Holding-Their-Halo-Stock-Phot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11438" y="4777988"/>
            <a:ext cx="1554969" cy="16637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1463" y="1407313"/>
            <a:ext cx="754285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</a:pPr>
            <a:endParaRPr lang="ru-RU" sz="1400" dirty="0" smtClean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algn="just">
              <a:lnSpc>
                <a:spcPct val="150000"/>
              </a:lnSpc>
            </a:pPr>
            <a:endParaRPr lang="ru-RU" sz="1400" dirty="0" smtClean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lnSpc>
                <a:spcPct val="150000"/>
              </a:lnSpc>
            </a:pPr>
            <a:endParaRPr lang="ru-RU" sz="2400" dirty="0" smtClean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lnSpc>
                <a:spcPct val="150000"/>
              </a:lnSpc>
            </a:pPr>
            <a:endParaRPr lang="ru-RU" sz="2400" dirty="0" smtClean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lnSpc>
                <a:spcPct val="150000"/>
              </a:lnSpc>
            </a:pPr>
            <a:endParaRPr lang="ru-RU" sz="2400" dirty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Работа в группах</a:t>
            </a:r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Объект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992573" y="1424230"/>
            <a:ext cx="5594729" cy="505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i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МОЛОДЦЫ!</a:t>
            </a:r>
            <a:endParaRPr lang="ru-RU" sz="4000" b="1" i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458" name="AutoShape 2" descr="https://img.bestofinsta.org/t51.2885-19/10802535_299412850268607_1345998108_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0" name="Picture 4" descr="https://img.bestofinsta.org/t51.2885-19/10802535_299412850268607_1345998108_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8233" y="1506040"/>
            <a:ext cx="4626591" cy="46265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1463" y="1407313"/>
            <a:ext cx="754285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ru-RU" sz="14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  <a:hlinkClick r:id="rId3"/>
              </a:rPr>
              <a:t>1. </a:t>
            </a:r>
            <a:r>
              <a:rPr lang="en-US" sz="14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  <a:hlinkClick r:id="rId3"/>
              </a:rPr>
              <a:t>http</a:t>
            </a:r>
            <a:r>
              <a:rPr lang="en-US" sz="14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  <a:hlinkClick r:id="rId3"/>
              </a:rPr>
              <a:t>://</a:t>
            </a:r>
            <a:r>
              <a:rPr lang="en-US" sz="14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  <a:hlinkClick r:id="rId3"/>
              </a:rPr>
              <a:t>animalsfoto.com/photo/14/1440b356d4f2d5eea3e618f50f95efaa.jpg</a:t>
            </a:r>
            <a:r>
              <a:rPr lang="ru-RU" sz="14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катушка</a:t>
            </a:r>
          </a:p>
          <a:p>
            <a:pPr marL="457200" indent="-457200" algn="just">
              <a:lnSpc>
                <a:spcPct val="150000"/>
              </a:lnSpc>
            </a:pPr>
            <a:r>
              <a:rPr lang="ru-RU" sz="14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2.</a:t>
            </a:r>
            <a:r>
              <a:rPr lang="en-US" sz="14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http</a:t>
            </a:r>
            <a:r>
              <a:rPr lang="en-US" sz="14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://</a:t>
            </a:r>
            <a:r>
              <a:rPr lang="en-US" sz="14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media-cache-ak0.pinimg.com/736x/55/18/76/551876dc0dd4ccbad43121da75fa33c8.jpg</a:t>
            </a:r>
            <a:r>
              <a:rPr lang="ru-RU" sz="14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петрушка</a:t>
            </a:r>
          </a:p>
          <a:p>
            <a:pPr marL="457200" indent="-457200" algn="just">
              <a:lnSpc>
                <a:spcPct val="150000"/>
              </a:lnSpc>
            </a:pPr>
            <a:r>
              <a:rPr lang="ru-RU" sz="14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  <a:hlinkClick r:id="rId5"/>
              </a:rPr>
              <a:t>3. </a:t>
            </a:r>
            <a:r>
              <a:rPr lang="en-US" sz="14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  <a:hlinkClick r:id="rId5"/>
              </a:rPr>
              <a:t>http</a:t>
            </a:r>
            <a:r>
              <a:rPr lang="en-US" sz="14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  <a:hlinkClick r:id="rId5"/>
              </a:rPr>
              <a:t>://</a:t>
            </a:r>
            <a:r>
              <a:rPr lang="en-US" sz="14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  <a:hlinkClick r:id="rId5"/>
              </a:rPr>
              <a:t>www.coollady.ru/pic/0003/019/03_1.jpg</a:t>
            </a:r>
            <a:r>
              <a:rPr lang="ru-RU" sz="14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корзинка</a:t>
            </a:r>
          </a:p>
          <a:p>
            <a:pPr marL="457200" indent="-457200" algn="just">
              <a:lnSpc>
                <a:spcPct val="150000"/>
              </a:lnSpc>
            </a:pPr>
            <a:endParaRPr lang="ru-RU" sz="1400" dirty="0" smtClean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algn="just">
              <a:lnSpc>
                <a:spcPct val="150000"/>
              </a:lnSpc>
            </a:pPr>
            <a:endParaRPr lang="ru-RU" sz="1400" dirty="0" smtClean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lnSpc>
                <a:spcPct val="150000"/>
              </a:lnSpc>
            </a:pPr>
            <a:endParaRPr lang="ru-RU" sz="2400" dirty="0" smtClean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lnSpc>
                <a:spcPct val="150000"/>
              </a:lnSpc>
            </a:pPr>
            <a:endParaRPr lang="ru-RU" sz="2400" dirty="0" smtClean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lnSpc>
                <a:spcPct val="150000"/>
              </a:lnSpc>
            </a:pPr>
            <a:endParaRPr lang="ru-RU" sz="2400" dirty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6950" y="699427"/>
            <a:ext cx="47300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Ресурсы:</a:t>
            </a:r>
            <a:endParaRPr lang="ru-RU" sz="16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41695" y="2967335"/>
            <a:ext cx="7342495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6"/>
              </a:rPr>
              <a:t>4. </a:t>
            </a:r>
            <a:r>
              <a:rPr lang="en-US" sz="1400" dirty="0" smtClean="0">
                <a:hlinkClick r:id="rId6"/>
              </a:rPr>
              <a:t>https</a:t>
            </a:r>
            <a:r>
              <a:rPr lang="en-US" sz="1400" dirty="0" smtClean="0">
                <a:hlinkClick r:id="rId6"/>
              </a:rPr>
              <a:t>://</a:t>
            </a:r>
            <a:r>
              <a:rPr lang="en-US" sz="1400" dirty="0" smtClean="0">
                <a:hlinkClick r:id="rId6"/>
              </a:rPr>
              <a:t>im0-tub-ru.yandex.net/i?id=db3f1fd9a864b79be2ba0af9d8f01bda&amp;n=33&amp;h=215&amp;w=230</a:t>
            </a:r>
            <a:r>
              <a:rPr lang="ru-RU" sz="1400" dirty="0" smtClean="0"/>
              <a:t> крючок</a:t>
            </a:r>
          </a:p>
          <a:p>
            <a:r>
              <a:rPr lang="ru-RU" sz="1400" dirty="0" smtClean="0">
                <a:hlinkClick r:id="rId7"/>
              </a:rPr>
              <a:t>5. </a:t>
            </a:r>
            <a:r>
              <a:rPr lang="en-US" sz="1400" dirty="0" smtClean="0">
                <a:hlinkClick r:id="rId7"/>
              </a:rPr>
              <a:t>https</a:t>
            </a:r>
            <a:r>
              <a:rPr lang="en-US" sz="1400" dirty="0" smtClean="0">
                <a:hlinkClick r:id="rId7"/>
              </a:rPr>
              <a:t>://</a:t>
            </a:r>
            <a:r>
              <a:rPr lang="en-US" sz="1400" dirty="0" smtClean="0">
                <a:hlinkClick r:id="rId7"/>
              </a:rPr>
              <a:t>im3-tub-ru.yandex.net/i?id=f187c81ec16b6260eee487558529f3b7&amp;n=33&amp;h=215&amp;w=201</a:t>
            </a:r>
            <a:endParaRPr lang="ru-RU" sz="1400" dirty="0" smtClean="0"/>
          </a:p>
          <a:p>
            <a:r>
              <a:rPr lang="ru-RU" sz="1400" dirty="0" smtClean="0"/>
              <a:t>Сестрички</a:t>
            </a:r>
          </a:p>
          <a:p>
            <a:r>
              <a:rPr lang="ru-RU" sz="1400" dirty="0" smtClean="0">
                <a:hlinkClick r:id="rId8"/>
              </a:rPr>
              <a:t>6. </a:t>
            </a:r>
            <a:r>
              <a:rPr lang="en-US" sz="1400" dirty="0" smtClean="0">
                <a:hlinkClick r:id="rId8"/>
              </a:rPr>
              <a:t>https</a:t>
            </a:r>
            <a:r>
              <a:rPr lang="en-US" sz="1400" dirty="0" smtClean="0">
                <a:hlinkClick r:id="rId8"/>
              </a:rPr>
              <a:t>://</a:t>
            </a:r>
            <a:r>
              <a:rPr lang="en-US" sz="1400" dirty="0" smtClean="0">
                <a:hlinkClick r:id="rId8"/>
              </a:rPr>
              <a:t>img.bestofinsta.org/t51.2885-19/10802535_299412850268607_1345998108_a.jpg</a:t>
            </a:r>
            <a:endParaRPr lang="ru-RU" sz="1400" dirty="0" smtClean="0"/>
          </a:p>
          <a:p>
            <a:r>
              <a:rPr lang="ru-RU" sz="1400" dirty="0" smtClean="0"/>
              <a:t>Незнайка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371</TotalTime>
  <Words>126</Words>
  <Application>Microsoft Office PowerPoint</Application>
  <PresentationFormat>Экран (4:3)</PresentationFormat>
  <Paragraphs>45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Дубакова Н</cp:lastModifiedBy>
  <cp:revision>46</cp:revision>
  <dcterms:created xsi:type="dcterms:W3CDTF">2013-11-19T05:52:05Z</dcterms:created>
  <dcterms:modified xsi:type="dcterms:W3CDTF">2017-01-13T18:53:44Z</dcterms:modified>
</cp:coreProperties>
</file>